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Roboto Slab"/>
      <p:regular r:id="rId38"/>
      <p:bold r:id="rId39"/>
    </p:embeddedFont>
    <p:embeddedFont>
      <p:font typeface="Proxima Nova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regular.fntdata"/><Relationship Id="rId20" Type="http://schemas.openxmlformats.org/officeDocument/2006/relationships/slide" Target="slides/slide15.xml"/><Relationship Id="rId42" Type="http://schemas.openxmlformats.org/officeDocument/2006/relationships/font" Target="fonts/ProximaNova-italic.fntdata"/><Relationship Id="rId41" Type="http://schemas.openxmlformats.org/officeDocument/2006/relationships/font" Target="fonts/ProximaNova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ProximaNova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Slab-bold.fntdata"/><Relationship Id="rId16" Type="http://schemas.openxmlformats.org/officeDocument/2006/relationships/slide" Target="slides/slide11.xml"/><Relationship Id="rId38" Type="http://schemas.openxmlformats.org/officeDocument/2006/relationships/font" Target="fonts/RobotoSlab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02f439f0a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02f439f0a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02f439f0a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02f439f0a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Tax division clearly matches topic 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Security Division matches topic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 &amp; Natural Resources matches topic 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Civil Divison matches topic 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Civil Rights Division matches topic 8, also some of 9 and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Criminal Division encompasses several topics: 0, 1, 2, 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24447b08a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24447b08a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24447b0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24447b0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23c920150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23c920150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24447b08a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24447b08a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242f315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242f315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24447b08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24447b08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24447b08a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24447b08a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24447b08a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24447b08a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02b69cd6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02b69cd6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23c92015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23c92015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24447b08a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24447b08a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24447b08a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24447b08a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24447b08a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24447b08a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Future: Current dataset is imbalanced - 80% of press releases were in Democratic administration; more data prior to Obama administration would be interesting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Within-department topic modeling (eg topics for only civil rights division, environment division)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1bb15254c_1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1bb15254c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in topics: more tax, more national security, less civil rights, less environment/natural resources under republicans (started under Lynch)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23c92015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23c92015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 - Nadler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1bb15254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1bb15254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24447b08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24447b08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02f439f0a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02f439f0a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we don’t need both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02f439f0a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02f439f0a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1bb15254c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1bb15254c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of the DOJ (also top lawyer of US govt)</a:t>
            </a:r>
            <a:br>
              <a:rPr lang="en"/>
            </a:br>
            <a:r>
              <a:rPr lang="en"/>
              <a:t>In existence since Judiciary Act of 1789 (predating the DoJ by 81 years)</a:t>
            </a:r>
            <a:br>
              <a:rPr lang="en"/>
            </a:br>
            <a:r>
              <a:rPr lang="en"/>
              <a:t>President nominates, Senate approves</a:t>
            </a:r>
            <a:br>
              <a:rPr lang="en"/>
            </a:br>
            <a:r>
              <a:rPr lang="en"/>
              <a:t>85 in our history (+ 10 acting only)</a:t>
            </a:r>
            <a:br>
              <a:rPr lang="en"/>
            </a:br>
            <a:r>
              <a:rPr lang="en"/>
              <a:t>Current AG : William Barr (also AG under Bush 1) </a:t>
            </a:r>
            <a:br>
              <a:rPr lang="en"/>
            </a:br>
            <a:r>
              <a:rPr lang="en"/>
              <a:t>Last AG in our data : Jeff Sessions</a:t>
            </a:r>
            <a:br>
              <a:rPr lang="en"/>
            </a:br>
            <a:r>
              <a:rPr lang="en"/>
              <a:t>3 AGs acting under Trump</a:t>
            </a:r>
            <a:br>
              <a:rPr lang="en"/>
            </a:br>
            <a:r>
              <a:rPr lang="en"/>
              <a:t>Obama had 2, 3 if counting acting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24447b08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24447b08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24447b08a_2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24447b08a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24447b08a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24447b08a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02f439f0a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02f439f0a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1bb15254c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1bb15254c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02b69cd6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02b69cd6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1bb15254c_1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1bb15254c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1bb15254c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1bb15254c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02f439f0a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02f439f0a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6939675" y="3201125"/>
            <a:ext cx="1941900" cy="1456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Elizabeth Speigle</a:t>
            </a:r>
            <a:endParaRPr sz="18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Antonio Lodico</a:t>
            </a:r>
            <a:endParaRPr sz="18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Jared Kohler</a:t>
            </a:r>
            <a:endParaRPr sz="18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Kaila Gilbert</a:t>
            </a:r>
            <a:endParaRPr sz="18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Bonnie Fan</a:t>
            </a:r>
            <a:endParaRPr sz="1800">
              <a:solidFill>
                <a:schemeClr val="accent3"/>
              </a:solidFill>
            </a:endParaRPr>
          </a:p>
        </p:txBody>
      </p:sp>
      <p:sp>
        <p:nvSpPr>
          <p:cNvPr id="60" name="Google Shape;60;p13"/>
          <p:cNvSpPr txBox="1"/>
          <p:nvPr>
            <p:ph type="ctrTitle"/>
          </p:nvPr>
        </p:nvSpPr>
        <p:spPr>
          <a:xfrm>
            <a:off x="510450" y="1257300"/>
            <a:ext cx="6479100" cy="1588500"/>
          </a:xfrm>
          <a:prstGeom prst="rect">
            <a:avLst/>
          </a:prstGeom>
          <a:solidFill>
            <a:srgbClr val="000000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Discovering Agendas in DOJ Press Releases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510450" y="3201125"/>
            <a:ext cx="5138100" cy="1456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3"/>
                </a:solidFill>
              </a:rPr>
              <a:t>Unstructured Data Analytics for Policy</a:t>
            </a:r>
            <a:endParaRPr b="1" sz="18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3"/>
                </a:solidFill>
              </a:rPr>
              <a:t>Spring 2019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Clustering Topics with t-SNE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3">
            <a:alphaModFix/>
          </a:blip>
          <a:srcRect b="0" l="534" r="534" t="0"/>
          <a:stretch/>
        </p:blipFill>
        <p:spPr>
          <a:xfrm>
            <a:off x="132275" y="1104200"/>
            <a:ext cx="7865377" cy="388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Clustering by Division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 b="0" l="386" r="386" t="0"/>
          <a:stretch/>
        </p:blipFill>
        <p:spPr>
          <a:xfrm>
            <a:off x="123025" y="1093200"/>
            <a:ext cx="8944775" cy="38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/>
          <p:nvPr/>
        </p:nvSpPr>
        <p:spPr>
          <a:xfrm>
            <a:off x="5795600" y="3556850"/>
            <a:ext cx="2746200" cy="1219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5905850" y="3666050"/>
            <a:ext cx="23145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Overlapping clusters but important differences between topic and division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1143750" y="2016875"/>
            <a:ext cx="6856500" cy="17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200"/>
              <a:t>Topic Differences By Attorney General</a:t>
            </a:r>
            <a:endParaRPr sz="4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050" y="3428406"/>
            <a:ext cx="4471951" cy="1568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050" y="1834544"/>
            <a:ext cx="4471951" cy="1568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/>
          <p:nvPr/>
        </p:nvSpPr>
        <p:spPr>
          <a:xfrm>
            <a:off x="4610625" y="1813450"/>
            <a:ext cx="4442400" cy="1610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5850" y="182400"/>
            <a:ext cx="4471951" cy="1568506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75" y="1815647"/>
            <a:ext cx="4442400" cy="155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82394"/>
            <a:ext cx="4471951" cy="156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63" y="3438556"/>
            <a:ext cx="4442419" cy="15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6"/>
          <p:cNvPicPr preferRelativeResize="0"/>
          <p:nvPr/>
        </p:nvPicPr>
        <p:blipFill rotWithShape="1">
          <a:blip r:embed="rId3">
            <a:alphaModFix/>
          </a:blip>
          <a:srcRect b="909" l="0" r="0" t="-910"/>
          <a:stretch/>
        </p:blipFill>
        <p:spPr>
          <a:xfrm>
            <a:off x="62938" y="618280"/>
            <a:ext cx="8710724" cy="45165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>
            <p:ph type="title"/>
          </p:nvPr>
        </p:nvSpPr>
        <p:spPr>
          <a:xfrm>
            <a:off x="312275" y="0"/>
            <a:ext cx="7971300" cy="5328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Topic Frequency by Attorney General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312275" y="1599850"/>
            <a:ext cx="4442400" cy="391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6"/>
          <p:cNvSpPr/>
          <p:nvPr/>
        </p:nvSpPr>
        <p:spPr>
          <a:xfrm>
            <a:off x="305800" y="3892700"/>
            <a:ext cx="7131300" cy="391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idx="1" type="body"/>
          </p:nvPr>
        </p:nvSpPr>
        <p:spPr>
          <a:xfrm>
            <a:off x="1143750" y="2016875"/>
            <a:ext cx="6856500" cy="17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200"/>
              <a:t>Topic Scorings by Division</a:t>
            </a:r>
            <a:endParaRPr sz="4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311700" y="2088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Topic Scores by Division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 b="-2009" l="0" r="0" t="0"/>
          <a:stretch/>
        </p:blipFill>
        <p:spPr>
          <a:xfrm>
            <a:off x="5068256" y="3042787"/>
            <a:ext cx="3816619" cy="197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275" y="781525"/>
            <a:ext cx="3816623" cy="2126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226" y="3042787"/>
            <a:ext cx="3536665" cy="193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0900" y="886025"/>
            <a:ext cx="3399297" cy="193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/>
        </p:nvSpPr>
        <p:spPr>
          <a:xfrm>
            <a:off x="411600" y="896575"/>
            <a:ext cx="35391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What values do we care about?</a:t>
            </a:r>
            <a:endParaRPr sz="24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097325" y="106522"/>
            <a:ext cx="4545450" cy="483870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/>
          <p:nvPr/>
        </p:nvSpPr>
        <p:spPr>
          <a:xfrm>
            <a:off x="578650" y="2213575"/>
            <a:ext cx="1717500" cy="164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9"/>
          <p:cNvSpPr txBox="1"/>
          <p:nvPr/>
        </p:nvSpPr>
        <p:spPr>
          <a:xfrm>
            <a:off x="670500" y="2313950"/>
            <a:ext cx="15705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“Hero Score” weights across topics with more humanitarian impact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00" y="1024950"/>
            <a:ext cx="854392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600" y="161600"/>
            <a:ext cx="8374052" cy="7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5225" y="756900"/>
            <a:ext cx="5678350" cy="415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/>
          <p:nvPr/>
        </p:nvSpPr>
        <p:spPr>
          <a:xfrm>
            <a:off x="3295225" y="2871100"/>
            <a:ext cx="2810700" cy="312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0"/>
          <p:cNvSpPr txBox="1"/>
          <p:nvPr>
            <p:ph type="title"/>
          </p:nvPr>
        </p:nvSpPr>
        <p:spPr>
          <a:xfrm>
            <a:off x="311700" y="564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Department Agendas: Civil Rights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1143750" y="2016875"/>
            <a:ext cx="6856500" cy="17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200"/>
              <a:t>Topics/Agendas in the</a:t>
            </a:r>
            <a:br>
              <a:rPr lang="en" sz="4200"/>
            </a:br>
            <a:r>
              <a:rPr lang="en" sz="4200"/>
              <a:t>Civil Rights Division</a:t>
            </a:r>
            <a:endParaRPr sz="4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United States Department of Justice	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52475"/>
            <a:ext cx="476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Responsible for the enforcement of the law and administration of justice. </a:t>
            </a:r>
            <a:endParaRPr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Divisions - Antitrust, Civil, Civil Rights, Criminal, Environment and Natural Resources, Justice Mgmt, National Security, Tax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Administers FBI, ATF, DEA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Runs federal prison system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/>
              <a:t>Reviews local law enforcement conduct</a:t>
            </a:r>
            <a:endParaRPr sz="160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675" y="1369100"/>
            <a:ext cx="2825025" cy="28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25" y="1040400"/>
            <a:ext cx="6944400" cy="39400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Topics within Civil Rights Division</a:t>
            </a:r>
            <a:endParaRPr/>
          </a:p>
        </p:txBody>
      </p:sp>
      <p:sp>
        <p:nvSpPr>
          <p:cNvPr id="203" name="Google Shape;203;p32"/>
          <p:cNvSpPr/>
          <p:nvPr/>
        </p:nvSpPr>
        <p:spPr>
          <a:xfrm>
            <a:off x="698025" y="1589413"/>
            <a:ext cx="2810700" cy="312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2"/>
          <p:cNvSpPr/>
          <p:nvPr/>
        </p:nvSpPr>
        <p:spPr>
          <a:xfrm>
            <a:off x="698025" y="2588775"/>
            <a:ext cx="2810700" cy="312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2"/>
          <p:cNvSpPr/>
          <p:nvPr/>
        </p:nvSpPr>
        <p:spPr>
          <a:xfrm>
            <a:off x="7034225" y="2901075"/>
            <a:ext cx="1717500" cy="164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2"/>
          <p:cNvSpPr txBox="1"/>
          <p:nvPr/>
        </p:nvSpPr>
        <p:spPr>
          <a:xfrm>
            <a:off x="7126075" y="3001450"/>
            <a:ext cx="15705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Very noticeable drop on voting cases and disabilities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7" name="Google Shape;207;p32"/>
          <p:cNvSpPr txBox="1"/>
          <p:nvPr>
            <p:ph type="title"/>
          </p:nvPr>
        </p:nvSpPr>
        <p:spPr>
          <a:xfrm>
            <a:off x="311700" y="396250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Civil Rights Agendas by Attorney General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/>
          <p:nvPr>
            <p:ph type="title"/>
          </p:nvPr>
        </p:nvSpPr>
        <p:spPr>
          <a:xfrm>
            <a:off x="311700" y="3877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Civil Rights Agendas: Biggest Changes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 b="-3145" l="0" r="0" t="0"/>
          <a:stretch/>
        </p:blipFill>
        <p:spPr>
          <a:xfrm>
            <a:off x="311700" y="3060125"/>
            <a:ext cx="5517539" cy="19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2" y="1134450"/>
            <a:ext cx="5517539" cy="192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/>
          <p:nvPr/>
        </p:nvSpPr>
        <p:spPr>
          <a:xfrm>
            <a:off x="6309850" y="1289525"/>
            <a:ext cx="1828800" cy="1770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3"/>
          <p:cNvSpPr txBox="1"/>
          <p:nvPr/>
        </p:nvSpPr>
        <p:spPr>
          <a:xfrm>
            <a:off x="6407652" y="1397624"/>
            <a:ext cx="1672200" cy="17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Very noticeable drop on voting cases and disabilities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idx="1" type="body"/>
          </p:nvPr>
        </p:nvSpPr>
        <p:spPr>
          <a:xfrm>
            <a:off x="1143750" y="2016875"/>
            <a:ext cx="6856500" cy="17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200"/>
              <a:t>Conclusions</a:t>
            </a:r>
            <a:endParaRPr sz="4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Future Extensions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7" name="Google Shape;227;p35"/>
          <p:cNvSpPr txBox="1"/>
          <p:nvPr>
            <p:ph idx="1" type="body"/>
          </p:nvPr>
        </p:nvSpPr>
        <p:spPr>
          <a:xfrm>
            <a:off x="311700" y="1552225"/>
            <a:ext cx="8520600" cy="30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Wider range of dates:</a:t>
            </a:r>
            <a:r>
              <a:rPr lang="en" sz="2000"/>
              <a:t> include pre-Obama years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/>
              <a:t>Topic modeling within other divisions: </a:t>
            </a:r>
            <a:r>
              <a:rPr lang="en" sz="2000"/>
              <a:t>Anti-trust, Criminal, National Security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/>
              <a:t>Other text analysis: </a:t>
            </a:r>
            <a:r>
              <a:rPr lang="en" sz="2000"/>
              <a:t>bi-grams, co-occuring words, post-processing to remove common words between topics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Findings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3" name="Google Shape;233;p36"/>
          <p:cNvSpPr txBox="1"/>
          <p:nvPr>
            <p:ph idx="1" type="body"/>
          </p:nvPr>
        </p:nvSpPr>
        <p:spPr>
          <a:xfrm>
            <a:off x="311700" y="1699200"/>
            <a:ext cx="8520600" cy="25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Topics are aligned </a:t>
            </a:r>
            <a:r>
              <a:rPr lang="en" sz="2000"/>
              <a:t>with DOJ divisions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/>
              <a:t>Clear changes in agendas </a:t>
            </a:r>
            <a:r>
              <a:rPr lang="en" sz="2000"/>
              <a:t>by attorney generals at the division level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/>
              <a:t>Voting and disability cases</a:t>
            </a:r>
            <a:r>
              <a:rPr lang="en" sz="2000"/>
              <a:t> not prioritized by last two AG’s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>
            <p:ph type="title"/>
          </p:nvPr>
        </p:nvSpPr>
        <p:spPr>
          <a:xfrm>
            <a:off x="311700" y="445025"/>
            <a:ext cx="85260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Recommendations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9" name="Google Shape;239;p37"/>
          <p:cNvSpPr txBox="1"/>
          <p:nvPr>
            <p:ph idx="1" type="body"/>
          </p:nvPr>
        </p:nvSpPr>
        <p:spPr>
          <a:xfrm>
            <a:off x="311700" y="1152475"/>
            <a:ext cx="436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Share findings with the House Judiciary: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Civil Rights Subcommittee 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 i</a:t>
            </a:r>
            <a:r>
              <a:rPr lang="en" sz="1800"/>
              <a:t>nvestigation into threats against rule of law &amp; judiciary misuse by President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/>
              <a:t>Communicate results to other stakeholders and public at large: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For policy documents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Increase “sunlight” on DOJ</a:t>
            </a: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395" y="1152475"/>
            <a:ext cx="3608305" cy="387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>
            <p:ph type="title"/>
          </p:nvPr>
        </p:nvSpPr>
        <p:spPr>
          <a:xfrm>
            <a:off x="1504050" y="1793700"/>
            <a:ext cx="6135900" cy="8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3"/>
                </a:solidFill>
              </a:rPr>
              <a:t>Questions?</a:t>
            </a:r>
            <a:endParaRPr sz="42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APPENDIX</a:t>
            </a:r>
            <a:endParaRPr sz="3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/>
          <p:nvPr>
            <p:ph type="title"/>
          </p:nvPr>
        </p:nvSpPr>
        <p:spPr>
          <a:xfrm>
            <a:off x="2668775" y="0"/>
            <a:ext cx="608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Proportion of Documents by Division for each Party</a:t>
            </a:r>
            <a:endParaRPr sz="2000"/>
          </a:p>
        </p:txBody>
      </p:sp>
      <p:pic>
        <p:nvPicPr>
          <p:cNvPr id="256" name="Google Shape;256;p40"/>
          <p:cNvPicPr preferRelativeResize="0"/>
          <p:nvPr/>
        </p:nvPicPr>
        <p:blipFill rotWithShape="1">
          <a:blip r:embed="rId3">
            <a:alphaModFix/>
          </a:blip>
          <a:srcRect b="0" l="-3168" r="-3157" t="0"/>
          <a:stretch/>
        </p:blipFill>
        <p:spPr>
          <a:xfrm>
            <a:off x="152400" y="398875"/>
            <a:ext cx="9012274" cy="460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Documents by Division for AGs</a:t>
            </a:r>
            <a:endParaRPr/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191868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4">
            <a:alphaModFix/>
          </a:blip>
          <a:srcRect b="0" l="45250" r="0" t="0"/>
          <a:stretch/>
        </p:blipFill>
        <p:spPr>
          <a:xfrm>
            <a:off x="4403422" y="1170125"/>
            <a:ext cx="2295000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5">
            <a:alphaModFix/>
          </a:blip>
          <a:srcRect b="0" l="45250" r="0" t="0"/>
          <a:stretch/>
        </p:blipFill>
        <p:spPr>
          <a:xfrm>
            <a:off x="6757576" y="1170125"/>
            <a:ext cx="2295000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b="10205" l="0" r="0" t="5519"/>
          <a:stretch/>
        </p:blipFill>
        <p:spPr>
          <a:xfrm>
            <a:off x="0" y="0"/>
            <a:ext cx="914400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115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Research Question: 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</a:rPr>
              <a:t>What are the “expressed” agendas associated with each attorney general?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 Frequency by Year</a:t>
            </a:r>
            <a:endParaRPr/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461" y="1371350"/>
            <a:ext cx="4249540" cy="333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75" y="1371351"/>
            <a:ext cx="4360814" cy="33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/>
          <p:nvPr>
            <p:ph type="title"/>
          </p:nvPr>
        </p:nvSpPr>
        <p:spPr>
          <a:xfrm>
            <a:off x="5905775" y="233775"/>
            <a:ext cx="300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Civil Rights Topics</a:t>
            </a:r>
            <a:endParaRPr/>
          </a:p>
        </p:txBody>
      </p:sp>
      <p:pic>
        <p:nvPicPr>
          <p:cNvPr id="277" name="Google Shape;27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175" y="1017725"/>
            <a:ext cx="2845877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3"/>
          <p:cNvSpPr txBox="1"/>
          <p:nvPr/>
        </p:nvSpPr>
        <p:spPr>
          <a:xfrm>
            <a:off x="55125" y="-76200"/>
            <a:ext cx="1983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highlight>
                  <a:srgbClr val="FFFFFF"/>
                </a:highlight>
              </a:rPr>
              <a:t>Topic 0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fbi 0.010857463774348349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district 0.010218303902952735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indictment 0.009710031308910596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federal 0.009097313909087862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case 0.008966935718292416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guilty 0.008874739267942168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officers 0.00871960242908898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law 0.008613053205181935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victim 0.00850439386907813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trial 0.008242676157755088</a:t>
            </a:r>
            <a:br>
              <a:rPr lang="en" sz="800">
                <a:highlight>
                  <a:srgbClr val="FFFFFF"/>
                </a:highlight>
              </a:rPr>
            </a:b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Topic 1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ada 0.015138369968297562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agreement 0.012928592725238964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access 0.010156679568096502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services 0.009843924520367187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state 0.009061008882530905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county 0.00826132059536355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disabilities 0.00823762075520768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settlement 0.008082191387080787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health 0.008035563493616699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court 0.007216636913167561</a:t>
            </a:r>
            <a:br>
              <a:rPr lang="en" sz="800">
                <a:highlight>
                  <a:srgbClr val="FFFFFF"/>
                </a:highlight>
              </a:rPr>
            </a:b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Topic 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trafficking 0.02111443815232064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victims 0.015728512060134998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sex 0.012716448884150525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human 0.012554863254595882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defendants 0.011308964751367823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women 0.010307305920963279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case 0.008590705676952748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district 0.00817458948092629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states 0.007212978119711155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united 0.007140564117723845</a:t>
            </a:r>
            <a:br>
              <a:rPr lang="en" sz="800">
                <a:highlight>
                  <a:srgbClr val="FFFFFF"/>
                </a:highlight>
              </a:rPr>
            </a:br>
            <a:endParaRPr sz="800">
              <a:highlight>
                <a:srgbClr val="FFFFFF"/>
              </a:highlight>
            </a:endParaRPr>
          </a:p>
        </p:txBody>
      </p:sp>
      <p:sp>
        <p:nvSpPr>
          <p:cNvPr id="279" name="Google Shape;279;p43"/>
          <p:cNvSpPr txBox="1"/>
          <p:nvPr/>
        </p:nvSpPr>
        <p:spPr>
          <a:xfrm>
            <a:off x="1763650" y="-76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highlight>
                  <a:srgbClr val="FFFFFF"/>
                </a:highlight>
              </a:rPr>
              <a:t>Topic 3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district 0.014049346825346679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title 0.0095834756494544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school 0.00930326278649211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discrimination 0.00873658146589377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students 0.008550573332514182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police 0.008367247578048477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agreement 0.007290857099198252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court 0.006940885875299748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city 0.006622962743834453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law 0.006482507733543505</a:t>
            </a:r>
            <a:br>
              <a:rPr lang="en" sz="800">
                <a:highlight>
                  <a:srgbClr val="FFFFFF"/>
                </a:highlight>
              </a:rPr>
            </a:b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Topic 4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voting 0.022795056247896756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federal 0.019288724275036605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act 0.011418910267454976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election 0.010595072328492118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african 0.00936708123705389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cross 0.008057106835727912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today 0.007394547252404014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monitor 0.007030501010426957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activities 0.006919575188256722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polling 0.006890974707297541</a:t>
            </a:r>
            <a:br>
              <a:rPr lang="en" sz="800">
                <a:highlight>
                  <a:srgbClr val="FFFFFF"/>
                </a:highlight>
              </a:rPr>
            </a:b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Topic 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ada 0.01777934333948755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service 0.01610210403956676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disabilities 0.014075997829913473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userra 0.011274176673569126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military 0.010385227502730193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employment 0.010374560546400218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services 0.008803006665239938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www 0.008418577066194415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agreement 0.008193837416064536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gov 0.008097523887842352</a:t>
            </a:r>
            <a:endParaRPr sz="800"/>
          </a:p>
        </p:txBody>
      </p:sp>
      <p:sp>
        <p:nvSpPr>
          <p:cNvPr id="280" name="Google Shape;280;p43"/>
          <p:cNvSpPr txBox="1"/>
          <p:nvPr/>
        </p:nvSpPr>
        <p:spPr>
          <a:xfrm>
            <a:off x="3756600" y="16597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highlight>
                  <a:srgbClr val="FFFFFF"/>
                </a:highlight>
              </a:rPr>
              <a:t>Topic 6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housing 0.02499076739476205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discrimination 0.02191256043329518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fair 0.01176350829983794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800 0.01098533590158151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act 0.01023943276505681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gov 0.009047365930452767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settlement 0.007486975067923533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employment 0.007420078080069355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status 0.0072106811944166365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immigration 0.006873420036175253</a:t>
            </a:r>
            <a:br>
              <a:rPr lang="en" sz="800">
                <a:highlight>
                  <a:srgbClr val="FFFFFF"/>
                </a:highlight>
              </a:rPr>
            </a:b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Topic 7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district 0.020144082735675754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court 0.013440494312904795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general 0.0128509022716543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law 0.0121911324845488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said 0.012011440220996993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county 0.010683429721363382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act 0.009787518522161075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religious 0.008856555341587597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enforcement 0.0088248930605822</a:t>
            </a:r>
            <a:br>
              <a:rPr lang="en" sz="800">
                <a:highlight>
                  <a:srgbClr val="FFFFFF"/>
                </a:highlight>
              </a:rPr>
            </a:br>
            <a:r>
              <a:rPr lang="en" sz="800">
                <a:highlight>
                  <a:srgbClr val="FFFFFF"/>
                </a:highlight>
              </a:rPr>
              <a:t>voting 0.007736085263676403</a:t>
            </a:r>
            <a:endParaRPr sz="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4023500" y="304250"/>
            <a:ext cx="300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Topics</a:t>
            </a:r>
            <a:endParaRPr/>
          </a:p>
        </p:txBody>
      </p:sp>
      <p:sp>
        <p:nvSpPr>
          <p:cNvPr id="286" name="Google Shape;286;p44"/>
          <p:cNvSpPr txBox="1"/>
          <p:nvPr/>
        </p:nvSpPr>
        <p:spPr>
          <a:xfrm>
            <a:off x="281850" y="140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0]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-76.22678975210303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1]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-100.03474026577699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2]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-95.86929826175978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3]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-139.22230627345624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4]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-63.905449355057705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5]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-91.85295868442182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6]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-84.88526693820955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7]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-167.06915398135706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8]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-84.05924203605548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[Topic 9]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Coherence: -111.20337218906627</a:t>
            </a: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br>
              <a:rPr lang="en" sz="1000"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000">
                <a:latin typeface="Roboto Slab"/>
                <a:ea typeface="Roboto Slab"/>
                <a:cs typeface="Roboto Slab"/>
                <a:sym typeface="Roboto Slab"/>
              </a:rPr>
              <a:t>Average coherence: -101.4328577737264</a:t>
            </a:r>
            <a:endParaRPr sz="1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87" name="Google Shape;287;p44"/>
          <p:cNvSpPr txBox="1"/>
          <p:nvPr/>
        </p:nvSpPr>
        <p:spPr>
          <a:xfrm>
            <a:off x="4177200" y="13903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topic_names = {</a:t>
            </a:r>
            <a:br>
              <a:rPr lang="en"/>
            </a:br>
            <a:r>
              <a:rPr lang="en"/>
              <a:t>    0 : 'financial/bank/fraud',</a:t>
            </a:r>
            <a:br>
              <a:rPr lang="en"/>
            </a:br>
            <a:r>
              <a:rPr lang="en"/>
              <a:t>    1 : 'children/pornography/victim',</a:t>
            </a:r>
            <a:br>
              <a:rPr lang="en"/>
            </a:br>
            <a:r>
              <a:rPr lang="en"/>
              <a:t>    2 : 'medicare/health/hhs',</a:t>
            </a:r>
            <a:br>
              <a:rPr lang="en"/>
            </a:br>
            <a:r>
              <a:rPr lang="en"/>
              <a:t>    3 : 'environment/oil/resources',</a:t>
            </a:r>
            <a:br>
              <a:rPr lang="en"/>
            </a:br>
            <a:r>
              <a:rPr lang="en"/>
              <a:t>    4 : 'criminal/pleaded/trial',</a:t>
            </a:r>
            <a:br>
              <a:rPr lang="en"/>
            </a:br>
            <a:r>
              <a:rPr lang="en"/>
              <a:t>    5 : 'security/national/fbi',</a:t>
            </a:r>
            <a:br>
              <a:rPr lang="en"/>
            </a:br>
            <a:r>
              <a:rPr lang="en"/>
              <a:t>    6 : 'tax/irs/income',</a:t>
            </a:r>
            <a:br>
              <a:rPr lang="en"/>
            </a:br>
            <a:r>
              <a:rPr lang="en"/>
              <a:t>    7 : 'claims/civil/settlement',</a:t>
            </a:r>
            <a:br>
              <a:rPr lang="en"/>
            </a:br>
            <a:r>
              <a:rPr lang="en"/>
              <a:t>    8 : 'civil/rights/discrimination',</a:t>
            </a:r>
            <a:br>
              <a:rPr lang="en"/>
            </a:br>
            <a:r>
              <a:rPr lang="en"/>
              <a:t>    9 : 'prison/indictment/gangs'</a:t>
            </a:r>
            <a:br>
              <a:rPr lang="en"/>
            </a:br>
            <a:r>
              <a:rPr lang="en"/>
              <a:t>}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Policy Relevance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726750"/>
            <a:ext cx="8520600" cy="28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Congress</a:t>
            </a:r>
            <a:r>
              <a:rPr lang="en" sz="2000"/>
              <a:t> - </a:t>
            </a:r>
            <a:r>
              <a:rPr lang="en" sz="2000"/>
              <a:t> Review and oversight of Attorney Generals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/>
              <a:t>Lawyers</a:t>
            </a:r>
            <a:r>
              <a:rPr lang="en" sz="2000"/>
              <a:t> - FOIA lawsuits, Class-action suits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/>
              <a:t>Policy Experts</a:t>
            </a:r>
            <a:r>
              <a:rPr lang="en" sz="2000"/>
              <a:t> - Memos, reports, etc. citation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/>
              <a:t>Media</a:t>
            </a:r>
            <a:r>
              <a:rPr lang="en" sz="2000"/>
              <a:t> - “A study by CMU grad students shows…”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5177" l="0" r="0" t="0"/>
          <a:stretch/>
        </p:blipFill>
        <p:spPr>
          <a:xfrm>
            <a:off x="767675" y="25050"/>
            <a:ext cx="7724352" cy="511845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/>
          <p:nvPr/>
        </p:nvSpPr>
        <p:spPr>
          <a:xfrm>
            <a:off x="870325" y="2434900"/>
            <a:ext cx="7560300" cy="914100"/>
          </a:xfrm>
          <a:prstGeom prst="rect">
            <a:avLst/>
          </a:prstGeom>
          <a:solidFill>
            <a:srgbClr val="FFDE23">
              <a:alpha val="273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37020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Data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152475"/>
            <a:ext cx="390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13,000 DOJ press releases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2009 - Present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Sources: Kaggle, justice.gov/news 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JSON file - 57 MB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Data types: dates, text (unstructured)</a:t>
            </a:r>
            <a:endParaRPr sz="1800"/>
          </a:p>
          <a:p>
            <a:pPr indent="45720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3658" l="1205" r="0" t="2523"/>
          <a:stretch/>
        </p:blipFill>
        <p:spPr>
          <a:xfrm>
            <a:off x="4219575" y="-16675"/>
            <a:ext cx="4950150" cy="500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Methodology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48450" y="1648450"/>
            <a:ext cx="85206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Import, Process, Transform  –  JSON, NumPy, Pandas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Feature Extraction – Count</a:t>
            </a:r>
            <a:r>
              <a:rPr lang="en" sz="2000"/>
              <a:t>Vectorizer 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Clustering / Topic Modeling – LDA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Dimensionality Reduction – t-SNE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Topic Scores by Division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Visualization – Matplotlib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105255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200"/>
              <a:t>Topic Modeling</a:t>
            </a:r>
            <a:endParaRPr sz="4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/>
          <p:nvPr/>
        </p:nvSpPr>
        <p:spPr>
          <a:xfrm>
            <a:off x="202750" y="165675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financial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criminal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bank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enforcement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fraud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accounts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money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21"/>
          <p:cNvSpPr/>
          <p:nvPr/>
        </p:nvSpPr>
        <p:spPr>
          <a:xfrm>
            <a:off x="3724200" y="165675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fraud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medicare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health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care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services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hhs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114;p21"/>
          <p:cNvSpPr/>
          <p:nvPr/>
        </p:nvSpPr>
        <p:spPr>
          <a:xfrm>
            <a:off x="1963475" y="165675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case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sexual 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criminal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pornography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children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victim 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" name="Google Shape;115;p21"/>
          <p:cNvSpPr/>
          <p:nvPr/>
        </p:nvSpPr>
        <p:spPr>
          <a:xfrm>
            <a:off x="5484925" y="165675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environment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epa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air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water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natural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oil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resources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Google Shape;116;p21"/>
          <p:cNvSpPr/>
          <p:nvPr/>
        </p:nvSpPr>
        <p:spPr>
          <a:xfrm>
            <a:off x="5484925" y="2649050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rights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civil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federal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law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housing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discrimination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enforcement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21"/>
          <p:cNvSpPr/>
          <p:nvPr/>
        </p:nvSpPr>
        <p:spPr>
          <a:xfrm>
            <a:off x="7245650" y="2649050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prison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sentence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indictment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conspiracy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police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gang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21"/>
          <p:cNvSpPr/>
          <p:nvPr/>
        </p:nvSpPr>
        <p:spPr>
          <a:xfrm>
            <a:off x="7245650" y="165675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criminal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guilty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office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general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case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pleaded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trial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202750" y="2649050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united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states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security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national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fbi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district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21"/>
          <p:cNvSpPr/>
          <p:nvPr/>
        </p:nvSpPr>
        <p:spPr>
          <a:xfrm>
            <a:off x="1963475" y="2649050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tax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irs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returns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income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false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federal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court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3724200" y="2649050"/>
            <a:ext cx="1695600" cy="2407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claims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health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civil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settlement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government</a:t>
            </a:r>
            <a:b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7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general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