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Roboto Slab"/>
      <p:regular r:id="rId42"/>
      <p:bold r:id="rId43"/>
    </p:embeddedFont>
    <p:embeddedFont>
      <p:font typeface="Roboto"/>
      <p:regular r:id="rId44"/>
      <p:bold r:id="rId45"/>
      <p:italic r:id="rId46"/>
      <p:boldItalic r:id="rId47"/>
    </p:embeddedFont>
    <p:embeddedFont>
      <p:font typeface="La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38">
          <p15:clr>
            <a:srgbClr val="A4A3A4"/>
          </p15:clr>
        </p15:guide>
        <p15:guide id="2" pos="2880">
          <p15:clr>
            <a:srgbClr val="A4A3A4"/>
          </p15:clr>
        </p15:guide>
        <p15:guide id="3" orient="horz" pos="17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D227CC-58A6-4169-ADD9-680DC9E22EEE}">
  <a:tblStyle styleId="{A4D227CC-58A6-4169-ADD9-680DC9E22E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9D838E0-02CB-4909-A17A-81CC25A3AE7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38" orient="horz"/>
        <p:guide pos="2880"/>
        <p:guide pos="171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RobotoSlab-regular.fntdata"/><Relationship Id="rId41" Type="http://schemas.openxmlformats.org/officeDocument/2006/relationships/slide" Target="slides/slide34.xml"/><Relationship Id="rId44" Type="http://schemas.openxmlformats.org/officeDocument/2006/relationships/font" Target="fonts/Roboto-regular.fntdata"/><Relationship Id="rId43" Type="http://schemas.openxmlformats.org/officeDocument/2006/relationships/font" Target="fonts/RobotoSlab-bold.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ato-regular.fntdata"/><Relationship Id="rId47" Type="http://schemas.openxmlformats.org/officeDocument/2006/relationships/font" Target="fonts/Roboto-boldItalic.fntdata"/><Relationship Id="rId49"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boldItalic.fntdata"/><Relationship Id="rId50" Type="http://schemas.openxmlformats.org/officeDocument/2006/relationships/font" Target="fonts/Lat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fdefbebe5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fdefbebe5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Kaila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453ca5e72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453ca5e72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I’ll also quickly present the cohort in the ML formulation slide, it’s nice to have a summary slide of the whole project [Theo]</a:t>
            </a:r>
            <a:endParaRPr/>
          </a:p>
          <a:p>
            <a:pPr indent="0" lvl="0" marL="0" rtl="0" algn="l">
              <a:spcBef>
                <a:spcPts val="0"/>
              </a:spcBef>
              <a:spcAft>
                <a:spcPts val="0"/>
              </a:spcAft>
              <a:buNone/>
            </a:pPr>
            <a:r>
              <a:rPr lang="en"/>
              <a:t>=&gt; We should mention that although we use labels only from 2009-2014, we extract features from years prior to 2009 if necessary (e.g., for inspections/violations in previous k years) [Theo]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53cef57e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53cef57e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I’ll also quickly present the cohort in the ML formulation slide, it’s nice to have a summary slide of the whole project [Theo]</a:t>
            </a:r>
            <a:endParaRPr/>
          </a:p>
          <a:p>
            <a:pPr indent="0" lvl="0" marL="0" rtl="0" algn="l">
              <a:spcBef>
                <a:spcPts val="0"/>
              </a:spcBef>
              <a:spcAft>
                <a:spcPts val="0"/>
              </a:spcAft>
              <a:buNone/>
            </a:pPr>
            <a:r>
              <a:rPr lang="en"/>
              <a:t>=&gt; We should mention that although we use labels only from 2009-2014, we extract features from years prior to 2009 if necessary (e.g., for inspections/violations in previous k years) [Theo]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753cef57e3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53cef57e3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I’ll also quickly present the cohort in the ML formulation slide, it’s nice to have a summary slide of the whole project [Theo]</a:t>
            </a:r>
            <a:endParaRPr/>
          </a:p>
          <a:p>
            <a:pPr indent="0" lvl="0" marL="0" rtl="0" algn="l">
              <a:spcBef>
                <a:spcPts val="0"/>
              </a:spcBef>
              <a:spcAft>
                <a:spcPts val="0"/>
              </a:spcAft>
              <a:buNone/>
            </a:pPr>
            <a:r>
              <a:rPr lang="en"/>
              <a:t>=&gt; We should mention that although we use labels only from 2009-2014, we extract features from years prior to 2009 if necessary (e.g., for inspections/violations in previous k years) [Theo]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fdefbebe5_1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fdefbebe5_1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color curves by family of estimator as Kai suggested? [Theo]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453ca5e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453ca5e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explain why percentage of labeled data increases with time? </a:t>
            </a:r>
            <a:r>
              <a:rPr lang="en">
                <a:solidFill>
                  <a:schemeClr val="dk1"/>
                </a:solidFill>
              </a:rPr>
              <a:t>A</a:t>
            </a:r>
            <a:r>
              <a:rPr lang="en">
                <a:solidFill>
                  <a:schemeClr val="dk1"/>
                </a:solidFill>
              </a:rPr>
              <a:t>s suggested by Juyong,</a:t>
            </a:r>
            <a:r>
              <a:rPr lang="en"/>
              <a:t> our model captures the selection process of the EPA? [Theo]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53cef57e3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53cef57e3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color curves by family of estimator as Kai suggested? [Theo]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753cef57e3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53cef57e3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Ruohan</a:t>
            </a:r>
            <a:endParaRPr/>
          </a:p>
          <a:p>
            <a:pPr indent="0" lvl="0" marL="0" rtl="0" algn="l">
              <a:spcBef>
                <a:spcPts val="0"/>
              </a:spcBef>
              <a:spcAft>
                <a:spcPts val="0"/>
              </a:spcAft>
              <a:buNone/>
            </a:pPr>
            <a:r>
              <a:rPr lang="en"/>
              <a:t>=&gt; color curves by family of estimator as Kai suggested? [Theo]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4c29764e1_3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4c29764e1_3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[Juyong]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plotted the precision and recall @ k curve, with the distribution of the percentage of label data, evaluated on the last year (2014).</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distribution of labeled data is computed by splitting test predictions by 250 from the top, (1~250, 251~500, and so on), and counting the number of labeled examples in each block.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we can see, both models have high precision @ 3% (~270), and interestingly both models have higher ratio of the labeled data compared than average (3%).</a:t>
            </a:r>
            <a:endParaRPr>
              <a:solidFill>
                <a:schemeClr val="dk1"/>
              </a:solidFill>
            </a:endParaRPr>
          </a:p>
          <a:p>
            <a:pPr indent="0" lvl="0" marL="0" rtl="0" algn="l">
              <a:spcBef>
                <a:spcPts val="0"/>
              </a:spcBef>
              <a:spcAft>
                <a:spcPts val="0"/>
              </a:spcAft>
              <a:buNone/>
            </a:pPr>
            <a:r>
              <a:rPr lang="en">
                <a:solidFill>
                  <a:schemeClr val="dk1"/>
                </a:solidFill>
              </a:rPr>
              <a:t>So, the prediction @ 3% is computed on many examples (&gt;50), so the precision @ 3% has statistical significance.</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bba4c97f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bba4c97f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bba4c97f4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bba4c97f4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4c29764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4c29764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Kaila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New York possesses 7% of waste management facilities and 22% of large waste generators in the United States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4c29764e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4c29764e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[Juyong]</a:t>
            </a:r>
            <a:endParaRPr>
              <a:solidFill>
                <a:schemeClr val="dk1"/>
              </a:solidFill>
            </a:endParaRPr>
          </a:p>
          <a:p>
            <a:pPr indent="0" lvl="0" marL="0" rtl="0" algn="l">
              <a:spcBef>
                <a:spcPts val="0"/>
              </a:spcBef>
              <a:spcAft>
                <a:spcPts val="0"/>
              </a:spcAft>
              <a:buNone/>
            </a:pPr>
            <a:r>
              <a:rPr lang="en">
                <a:solidFill>
                  <a:schemeClr val="dk1"/>
                </a:solidFill>
              </a:rPr>
              <a:t>We have visualized feature importance of two best models to see on which features the models focus on.</a:t>
            </a:r>
            <a:endParaRPr>
              <a:solidFill>
                <a:schemeClr val="dk1"/>
              </a:solidFill>
            </a:endParaRPr>
          </a:p>
          <a:p>
            <a:pPr indent="0" lvl="0" marL="0" rtl="0" algn="l">
              <a:spcBef>
                <a:spcPts val="0"/>
              </a:spcBef>
              <a:spcAft>
                <a:spcPts val="0"/>
              </a:spcAft>
              <a:buNone/>
            </a:pPr>
            <a:r>
              <a:rPr lang="en">
                <a:solidFill>
                  <a:schemeClr val="dk1"/>
                </a:solidFill>
              </a:rPr>
              <a:t>For the highest mean precision, history of inspection/violation ranked the top features and the ACS features and then waste codes follow.</a:t>
            </a:r>
            <a:endParaRPr>
              <a:solidFill>
                <a:schemeClr val="dk1"/>
              </a:solidFill>
            </a:endParaRPr>
          </a:p>
          <a:p>
            <a:pPr indent="0" lvl="0" marL="0" rtl="0" algn="l">
              <a:spcBef>
                <a:spcPts val="0"/>
              </a:spcBef>
              <a:spcAft>
                <a:spcPts val="0"/>
              </a:spcAft>
              <a:buNone/>
            </a:pPr>
            <a:r>
              <a:rPr lang="en">
                <a:solidFill>
                  <a:schemeClr val="dk1"/>
                </a:solidFill>
              </a:rPr>
              <a:t>Also some of NAICS codes are used as a feature.</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4c29764e1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4c29764e1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[Juyong]</a:t>
            </a:r>
            <a:endParaRPr>
              <a:solidFill>
                <a:schemeClr val="dk1"/>
              </a:solidFill>
            </a:endParaRPr>
          </a:p>
          <a:p>
            <a:pPr indent="0" lvl="0" marL="0" rtl="0" algn="l">
              <a:spcBef>
                <a:spcPts val="0"/>
              </a:spcBef>
              <a:spcAft>
                <a:spcPts val="0"/>
              </a:spcAft>
              <a:buNone/>
            </a:pPr>
            <a:r>
              <a:rPr lang="en">
                <a:solidFill>
                  <a:schemeClr val="dk1"/>
                </a:solidFill>
              </a:rPr>
              <a:t>This preference is also similar in the minimax model.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4c29764e1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4c29764e1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[Juyong]</a:t>
            </a:r>
            <a:endParaRPr>
              <a:solidFill>
                <a:schemeClr val="dk1"/>
              </a:solidFill>
            </a:endParaRPr>
          </a:p>
          <a:p>
            <a:pPr indent="0" lvl="0" marL="0" rtl="0" algn="l">
              <a:spcBef>
                <a:spcPts val="0"/>
              </a:spcBef>
              <a:spcAft>
                <a:spcPts val="0"/>
              </a:spcAft>
              <a:buNone/>
            </a:pPr>
            <a:r>
              <a:rPr lang="en">
                <a:solidFill>
                  <a:schemeClr val="dk1"/>
                </a:solidFill>
              </a:rPr>
              <a:t>We also computed the average of the top features used by the best two models.</a:t>
            </a:r>
            <a:endParaRPr>
              <a:solidFill>
                <a:schemeClr val="dk1"/>
              </a:solidFill>
            </a:endParaRPr>
          </a:p>
          <a:p>
            <a:pPr indent="0" lvl="0" marL="0" rtl="0" algn="l">
              <a:spcBef>
                <a:spcPts val="0"/>
              </a:spcBef>
              <a:spcAft>
                <a:spcPts val="0"/>
              </a:spcAft>
              <a:buNone/>
            </a:pPr>
            <a:r>
              <a:rPr lang="en">
                <a:solidFill>
                  <a:schemeClr val="dk1"/>
                </a:solidFill>
              </a:rPr>
              <a:t>Overall, if a facility have inspected/violated before, that would be a strong signal for the future violation.</a:t>
            </a:r>
            <a:endParaRPr>
              <a:solidFill>
                <a:schemeClr val="dk1"/>
              </a:solidFill>
            </a:endParaRPr>
          </a:p>
          <a:p>
            <a:pPr indent="0" lvl="0" marL="0" rtl="0" algn="l">
              <a:spcBef>
                <a:spcPts val="0"/>
              </a:spcBef>
              <a:spcAft>
                <a:spcPts val="0"/>
              </a:spcAft>
              <a:buNone/>
            </a:pPr>
            <a:r>
              <a:rPr lang="en">
                <a:solidFill>
                  <a:schemeClr val="dk1"/>
                </a:solidFill>
              </a:rPr>
              <a:t>and having less heating, more number of vehicle, more income, and old buildings are signals for the future violation.</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bba4c97f4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bba4c97f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fdefbebe5_1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fdefbebe5_1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bba4c97f4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bba4c97f4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4440b1a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4440b1a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4440b1af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4440b1a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7fdefbebe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fdefbebe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Kai</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7fdefbebe5_1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fdefbebe5_1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Kai</a:t>
            </a:r>
            <a:endParaRPr/>
          </a:p>
          <a:p>
            <a:pPr indent="0" lvl="0" marL="0" rtl="0" algn="l">
              <a:spcBef>
                <a:spcPts val="0"/>
              </a:spcBef>
              <a:spcAft>
                <a:spcPts val="0"/>
              </a:spcAft>
              <a:buNone/>
            </a:pPr>
            <a:r>
              <a:rPr lang="en"/>
              <a:t>=&gt; what do you mean by “increasing the numbers of labeled data, perhaps by random sampling”? [Theo]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4c29764e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4c29764e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Kaila</a:t>
            </a:r>
            <a:endParaRPr/>
          </a:p>
          <a:p>
            <a:pPr indent="0" lvl="0" marL="0" rtl="0" algn="l">
              <a:spcBef>
                <a:spcPts val="0"/>
              </a:spcBef>
              <a:spcAft>
                <a:spcPts val="0"/>
              </a:spcAft>
              <a:buNone/>
            </a:pPr>
            <a:r>
              <a:rPr lang="en"/>
              <a:t>New York possesses 7% of waste management facilities and 22% of large waste generators in the United States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fdefbebe5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fdefbebe5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753cef57e3_7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53cef57e3_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7fdefbebe5_1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7fdefbebe5_1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840dc33b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40dc33b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84440b1a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4440b1a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453ca5e72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453ca5e72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Kaila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453ca5e72_3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453ca5e72_3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Kaila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52d4582f4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52d4582f4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4c29764e1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4c29764e1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4c29764e1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4c29764e1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4c29764e1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4c29764e1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56" name="Google Shape;56;p14"/>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57" name="Google Shape;57;p14"/>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58" name="Google Shape;58;p14"/>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59" name="Google Shape;59;p14"/>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cxnSp>
        <p:nvCxnSpPr>
          <p:cNvPr id="62" name="Google Shape;62;p15"/>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63" name="Google Shape;63;p15"/>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 name="Google Shape;67;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7"/>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cxnSp>
        <p:nvCxnSpPr>
          <p:cNvPr id="78" name="Google Shape;78;p19"/>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79" name="Google Shape;79;p19"/>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4" name="Google Shape;8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21"/>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21"/>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88" name="Google Shape;88;p21"/>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9" name="Google Shape;89;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90" name="Google Shape;90;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3"/>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98" name="Google Shape;98;p23"/>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52" name="Google Shape;52;p1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5"/>
          <p:cNvSpPr/>
          <p:nvPr/>
        </p:nvSpPr>
        <p:spPr>
          <a:xfrm>
            <a:off x="460800" y="1330200"/>
            <a:ext cx="8222400" cy="1637700"/>
          </a:xfrm>
          <a:prstGeom prst="bracePair">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5"/>
          <p:cNvSpPr txBox="1"/>
          <p:nvPr>
            <p:ph idx="4294967295" type="ctrTitle"/>
          </p:nvPr>
        </p:nvSpPr>
        <p:spPr>
          <a:xfrm>
            <a:off x="1033500" y="1573950"/>
            <a:ext cx="7077000" cy="1085100"/>
          </a:xfrm>
          <a:prstGeom prst="rect">
            <a:avLst/>
          </a:prstGeom>
          <a:solidFill>
            <a:srgbClr val="FFFFFF">
              <a:alpha val="76270"/>
            </a:srgbClr>
          </a:solidFill>
        </p:spPr>
        <p:txBody>
          <a:bodyPr anchorCtr="0" anchor="b" bIns="91425" lIns="91425" spcFirstLastPara="1" rIns="91425" wrap="square" tIns="91425">
            <a:noAutofit/>
          </a:bodyPr>
          <a:lstStyle/>
          <a:p>
            <a:pPr indent="0" lvl="0" marL="0" rtl="0" algn="ctr">
              <a:spcBef>
                <a:spcPts val="0"/>
              </a:spcBef>
              <a:spcAft>
                <a:spcPts val="0"/>
              </a:spcAft>
              <a:buNone/>
            </a:pPr>
            <a:r>
              <a:rPr lang="en" sz="3200">
                <a:solidFill>
                  <a:schemeClr val="dk2"/>
                </a:solidFill>
              </a:rPr>
              <a:t>Predicting Environmental Waste  Violations in New York</a:t>
            </a:r>
            <a:endParaRPr sz="3200">
              <a:solidFill>
                <a:schemeClr val="dk2"/>
              </a:solidFill>
            </a:endParaRPr>
          </a:p>
        </p:txBody>
      </p:sp>
      <p:sp>
        <p:nvSpPr>
          <p:cNvPr id="108" name="Google Shape;108;p25"/>
          <p:cNvSpPr txBox="1"/>
          <p:nvPr>
            <p:ph idx="4294967295" type="subTitle"/>
          </p:nvPr>
        </p:nvSpPr>
        <p:spPr>
          <a:xfrm>
            <a:off x="2624850" y="3157675"/>
            <a:ext cx="3894300" cy="702300"/>
          </a:xfrm>
          <a:prstGeom prst="rect">
            <a:avLst/>
          </a:prstGeom>
          <a:solidFill>
            <a:srgbClr val="FFFFFF">
              <a:alpha val="76270"/>
            </a:srgbClr>
          </a:solidFill>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Roboto Slab"/>
                <a:ea typeface="Roboto Slab"/>
                <a:cs typeface="Roboto Slab"/>
                <a:sym typeface="Roboto Slab"/>
              </a:rPr>
              <a:t>Ruohan Li | Juyong Kim </a:t>
            </a:r>
            <a:endParaRPr sz="1800">
              <a:solidFill>
                <a:schemeClr val="dk2"/>
              </a:solidFill>
              <a:latin typeface="Roboto Slab"/>
              <a:ea typeface="Roboto Slab"/>
              <a:cs typeface="Roboto Slab"/>
              <a:sym typeface="Roboto Slab"/>
            </a:endParaRPr>
          </a:p>
          <a:p>
            <a:pPr indent="0" lvl="0" marL="0" rtl="0" algn="ctr">
              <a:lnSpc>
                <a:spcPct val="100000"/>
              </a:lnSpc>
              <a:spcBef>
                <a:spcPts val="0"/>
              </a:spcBef>
              <a:spcAft>
                <a:spcPts val="0"/>
              </a:spcAft>
              <a:buNone/>
            </a:pPr>
            <a:r>
              <a:rPr lang="en" sz="1800">
                <a:solidFill>
                  <a:schemeClr val="dk2"/>
                </a:solidFill>
                <a:latin typeface="Roboto Slab"/>
                <a:ea typeface="Roboto Slab"/>
                <a:cs typeface="Roboto Slab"/>
                <a:sym typeface="Roboto Slab"/>
              </a:rPr>
              <a:t>Theophile Gervet | Kaila Gilbert</a:t>
            </a:r>
            <a:endParaRPr sz="1800">
              <a:solidFill>
                <a:schemeClr val="dk2"/>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Train / Test Splits (for Technical Readers)</a:t>
            </a:r>
            <a:endParaRPr b="1">
              <a:solidFill>
                <a:srgbClr val="FFFFFF"/>
              </a:solidFill>
            </a:endParaRPr>
          </a:p>
        </p:txBody>
      </p:sp>
      <p:sp>
        <p:nvSpPr>
          <p:cNvPr id="193" name="Google Shape;193;p34"/>
          <p:cNvSpPr txBox="1"/>
          <p:nvPr>
            <p:ph idx="1" type="body"/>
          </p:nvPr>
        </p:nvSpPr>
        <p:spPr>
          <a:xfrm>
            <a:off x="311700" y="1017725"/>
            <a:ext cx="8066700" cy="30936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FFFFFF"/>
              </a:buClr>
              <a:buSzPts val="2100"/>
              <a:buChar char="●"/>
            </a:pPr>
            <a:r>
              <a:rPr lang="en" sz="2100">
                <a:solidFill>
                  <a:srgbClr val="FFFFFF"/>
                </a:solidFill>
              </a:rPr>
              <a:t>We </a:t>
            </a:r>
            <a:r>
              <a:rPr b="1" lang="en" sz="2100">
                <a:solidFill>
                  <a:srgbClr val="FFFFFF"/>
                </a:solidFill>
              </a:rPr>
              <a:t>trained</a:t>
            </a:r>
            <a:r>
              <a:rPr lang="en" sz="2100">
                <a:solidFill>
                  <a:srgbClr val="FFFFFF"/>
                </a:solidFill>
              </a:rPr>
              <a:t> our models based on all the available labeled data</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We used this model to </a:t>
            </a:r>
            <a:r>
              <a:rPr b="1" lang="en" sz="2100">
                <a:solidFill>
                  <a:srgbClr val="FFFFFF"/>
                </a:solidFill>
              </a:rPr>
              <a:t>test </a:t>
            </a:r>
            <a:r>
              <a:rPr lang="en" sz="2100">
                <a:solidFill>
                  <a:srgbClr val="FFFFFF"/>
                </a:solidFill>
              </a:rPr>
              <a:t>on all active facilities, labeled or not.</a:t>
            </a:r>
            <a:endParaRPr sz="2100">
              <a:solidFill>
                <a:srgbClr val="FFFFFF"/>
              </a:solidFill>
            </a:endParaRPr>
          </a:p>
          <a:p>
            <a:pPr indent="0" lvl="0" marL="0" rtl="0" algn="l">
              <a:spcBef>
                <a:spcPts val="1600"/>
              </a:spcBef>
              <a:spcAft>
                <a:spcPts val="0"/>
              </a:spcAft>
              <a:buNone/>
            </a:pPr>
            <a:r>
              <a:t/>
            </a:r>
            <a:endParaRPr sz="2200">
              <a:solidFill>
                <a:srgbClr val="FFFFFF"/>
              </a:solidFill>
            </a:endParaRPr>
          </a:p>
          <a:p>
            <a:pPr indent="0" lvl="0" marL="457200" rtl="0" algn="l">
              <a:spcBef>
                <a:spcPts val="1600"/>
              </a:spcBef>
              <a:spcAft>
                <a:spcPts val="1600"/>
              </a:spcAft>
              <a:buNone/>
            </a:pPr>
            <a:r>
              <a:t/>
            </a:r>
            <a:endParaRPr sz="2200">
              <a:solidFill>
                <a:srgbClr val="FFFFFF"/>
              </a:solidFill>
            </a:endParaRPr>
          </a:p>
        </p:txBody>
      </p:sp>
      <p:pic>
        <p:nvPicPr>
          <p:cNvPr id="194" name="Google Shape;194;p34"/>
          <p:cNvPicPr preferRelativeResize="0"/>
          <p:nvPr/>
        </p:nvPicPr>
        <p:blipFill rotWithShape="1">
          <a:blip r:embed="rId3">
            <a:alphaModFix/>
          </a:blip>
          <a:srcRect b="0" l="16328" r="14693" t="3837"/>
          <a:stretch/>
        </p:blipFill>
        <p:spPr>
          <a:xfrm>
            <a:off x="605600" y="3601925"/>
            <a:ext cx="3867875" cy="1293725"/>
          </a:xfrm>
          <a:prstGeom prst="rect">
            <a:avLst/>
          </a:prstGeom>
          <a:noFill/>
          <a:ln>
            <a:noFill/>
          </a:ln>
        </p:spPr>
      </p:pic>
      <p:pic>
        <p:nvPicPr>
          <p:cNvPr id="195" name="Google Shape;195;p34"/>
          <p:cNvPicPr preferRelativeResize="0"/>
          <p:nvPr/>
        </p:nvPicPr>
        <p:blipFill>
          <a:blip r:embed="rId4">
            <a:alphaModFix/>
          </a:blip>
          <a:stretch>
            <a:fillRect/>
          </a:stretch>
        </p:blipFill>
        <p:spPr>
          <a:xfrm>
            <a:off x="5073925" y="2331675"/>
            <a:ext cx="3758375" cy="265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Train / Test Splits</a:t>
            </a:r>
            <a:endParaRPr b="1">
              <a:solidFill>
                <a:srgbClr val="FFFFFF"/>
              </a:solidFill>
            </a:endParaRPr>
          </a:p>
        </p:txBody>
      </p:sp>
      <p:pic>
        <p:nvPicPr>
          <p:cNvPr id="201" name="Google Shape;201;p35"/>
          <p:cNvPicPr preferRelativeResize="0"/>
          <p:nvPr/>
        </p:nvPicPr>
        <p:blipFill>
          <a:blip r:embed="rId3">
            <a:alphaModFix/>
          </a:blip>
          <a:stretch>
            <a:fillRect/>
          </a:stretch>
        </p:blipFill>
        <p:spPr>
          <a:xfrm>
            <a:off x="747725" y="1281175"/>
            <a:ext cx="7243423" cy="363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Machine Learning Models</a:t>
            </a:r>
            <a:endParaRPr b="1">
              <a:solidFill>
                <a:srgbClr val="FFFFFF"/>
              </a:solidFill>
            </a:endParaRPr>
          </a:p>
        </p:txBody>
      </p:sp>
      <p:sp>
        <p:nvSpPr>
          <p:cNvPr id="207" name="Google Shape;207;p36"/>
          <p:cNvSpPr txBox="1"/>
          <p:nvPr>
            <p:ph idx="1" type="body"/>
          </p:nvPr>
        </p:nvSpPr>
        <p:spPr>
          <a:xfrm>
            <a:off x="311700" y="1017725"/>
            <a:ext cx="8832300" cy="30936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FFFFFF"/>
              </a:buClr>
              <a:buSzPts val="2200"/>
              <a:buChar char="●"/>
            </a:pPr>
            <a:r>
              <a:rPr b="1" lang="en" sz="2200">
                <a:solidFill>
                  <a:srgbClr val="FFFFFF"/>
                </a:solidFill>
              </a:rPr>
              <a:t>Types of Models:</a:t>
            </a:r>
            <a:endParaRPr b="1" sz="2200">
              <a:solidFill>
                <a:srgbClr val="FFFFFF"/>
              </a:solidFill>
            </a:endParaRPr>
          </a:p>
          <a:p>
            <a:pPr indent="-361950" lvl="1" marL="914400" marR="0" rtl="0" algn="l">
              <a:lnSpc>
                <a:spcPct val="115000"/>
              </a:lnSpc>
              <a:spcBef>
                <a:spcPts val="0"/>
              </a:spcBef>
              <a:spcAft>
                <a:spcPts val="0"/>
              </a:spcAft>
              <a:buClr>
                <a:schemeClr val="lt1"/>
              </a:buClr>
              <a:buSzPts val="2100"/>
              <a:buChar char="○"/>
            </a:pPr>
            <a:r>
              <a:rPr lang="en" sz="2100">
                <a:solidFill>
                  <a:schemeClr val="lt1"/>
                </a:solidFill>
              </a:rPr>
              <a:t>Logistic Regression </a:t>
            </a:r>
            <a:endParaRPr sz="2100">
              <a:solidFill>
                <a:schemeClr val="lt1"/>
              </a:solidFill>
            </a:endParaRPr>
          </a:p>
          <a:p>
            <a:pPr indent="-361950" lvl="1" marL="914400" marR="0" rtl="0" algn="l">
              <a:lnSpc>
                <a:spcPct val="115000"/>
              </a:lnSpc>
              <a:spcBef>
                <a:spcPts val="0"/>
              </a:spcBef>
              <a:spcAft>
                <a:spcPts val="0"/>
              </a:spcAft>
              <a:buClr>
                <a:schemeClr val="lt1"/>
              </a:buClr>
              <a:buSzPts val="2100"/>
              <a:buChar char="○"/>
            </a:pPr>
            <a:r>
              <a:rPr b="1" lang="en" sz="2100">
                <a:solidFill>
                  <a:srgbClr val="FF9900"/>
                </a:solidFill>
              </a:rPr>
              <a:t>Random Forest</a:t>
            </a:r>
            <a:r>
              <a:rPr lang="en" sz="2100">
                <a:solidFill>
                  <a:schemeClr val="lt1"/>
                </a:solidFill>
              </a:rPr>
              <a:t> </a:t>
            </a:r>
            <a:endParaRPr sz="2100">
              <a:solidFill>
                <a:schemeClr val="lt1"/>
              </a:solidFill>
            </a:endParaRPr>
          </a:p>
          <a:p>
            <a:pPr indent="-361950" lvl="1" marL="914400" marR="0" rtl="0" algn="l">
              <a:lnSpc>
                <a:spcPct val="115000"/>
              </a:lnSpc>
              <a:spcBef>
                <a:spcPts val="0"/>
              </a:spcBef>
              <a:spcAft>
                <a:spcPts val="0"/>
              </a:spcAft>
              <a:buClr>
                <a:schemeClr val="lt1"/>
              </a:buClr>
              <a:buSzPts val="2100"/>
              <a:buChar char="○"/>
            </a:pPr>
            <a:r>
              <a:rPr lang="en" sz="2100">
                <a:solidFill>
                  <a:schemeClr val="lt1"/>
                </a:solidFill>
              </a:rPr>
              <a:t>K Nearest Neighbors </a:t>
            </a:r>
            <a:endParaRPr sz="2100">
              <a:solidFill>
                <a:schemeClr val="lt1"/>
              </a:solidFill>
            </a:endParaRPr>
          </a:p>
          <a:p>
            <a:pPr indent="-368300" lvl="1" marL="914400" marR="0" rtl="0" algn="l">
              <a:lnSpc>
                <a:spcPct val="115000"/>
              </a:lnSpc>
              <a:spcBef>
                <a:spcPts val="0"/>
              </a:spcBef>
              <a:spcAft>
                <a:spcPts val="0"/>
              </a:spcAft>
              <a:buClr>
                <a:schemeClr val="lt1"/>
              </a:buClr>
              <a:buSzPts val="2200"/>
              <a:buChar char="○"/>
            </a:pPr>
            <a:r>
              <a:rPr lang="en" sz="2100">
                <a:solidFill>
                  <a:schemeClr val="lt1"/>
                </a:solidFill>
              </a:rPr>
              <a:t>Adaptive Boosting </a:t>
            </a:r>
            <a:endParaRPr sz="2200">
              <a:solidFill>
                <a:schemeClr val="lt1"/>
              </a:solidFill>
            </a:endParaRPr>
          </a:p>
          <a:p>
            <a:pPr indent="-368300" lvl="0" marL="457200" rtl="0" algn="l">
              <a:spcBef>
                <a:spcPts val="0"/>
              </a:spcBef>
              <a:spcAft>
                <a:spcPts val="0"/>
              </a:spcAft>
              <a:buClr>
                <a:srgbClr val="FFFFFF"/>
              </a:buClr>
              <a:buSzPts val="2200"/>
              <a:buChar char="●"/>
            </a:pPr>
            <a:r>
              <a:rPr b="1" lang="en" sz="2200">
                <a:solidFill>
                  <a:srgbClr val="FFFFFF"/>
                </a:solidFill>
              </a:rPr>
              <a:t>Feature Groups:</a:t>
            </a:r>
            <a:endParaRPr b="1" sz="2200">
              <a:solidFill>
                <a:srgbClr val="FFFFFF"/>
              </a:solidFill>
            </a:endParaRPr>
          </a:p>
          <a:p>
            <a:pPr indent="-361950" lvl="1" marL="914400" rtl="0" algn="l">
              <a:spcBef>
                <a:spcPts val="0"/>
              </a:spcBef>
              <a:spcAft>
                <a:spcPts val="0"/>
              </a:spcAft>
              <a:buClr>
                <a:srgbClr val="FFFFFF"/>
              </a:buClr>
              <a:buSzPts val="2100"/>
              <a:buChar char="○"/>
            </a:pPr>
            <a:r>
              <a:rPr lang="en" sz="2100">
                <a:solidFill>
                  <a:srgbClr val="FFFFFF"/>
                </a:solidFill>
              </a:rPr>
              <a:t>Inspection History, </a:t>
            </a:r>
            <a:r>
              <a:rPr b="1" lang="en" sz="2100">
                <a:solidFill>
                  <a:srgbClr val="FF9900"/>
                </a:solidFill>
              </a:rPr>
              <a:t>Waste Codes</a:t>
            </a:r>
            <a:r>
              <a:rPr lang="en" sz="2100">
                <a:solidFill>
                  <a:srgbClr val="FFFFFF"/>
                </a:solidFill>
              </a:rPr>
              <a:t>, NAICS Codes, ACS Features</a:t>
            </a:r>
            <a:endParaRPr sz="2100">
              <a:solidFill>
                <a:srgbClr val="FFFFFF"/>
              </a:solidFill>
            </a:endParaRPr>
          </a:p>
          <a:p>
            <a:pPr indent="-361950" lvl="1" marL="914400" rtl="0" algn="l">
              <a:spcBef>
                <a:spcPts val="0"/>
              </a:spcBef>
              <a:spcAft>
                <a:spcPts val="0"/>
              </a:spcAft>
              <a:buClr>
                <a:srgbClr val="FFFFFF"/>
              </a:buClr>
              <a:buSzPts val="2100"/>
              <a:buChar char="○"/>
            </a:pPr>
            <a:r>
              <a:rPr lang="en" sz="2100">
                <a:solidFill>
                  <a:srgbClr val="FFFFFF"/>
                </a:solidFill>
              </a:rPr>
              <a:t>Inspection History, NAICS Codes, ACS Features</a:t>
            </a:r>
            <a:endParaRPr sz="2100">
              <a:solidFill>
                <a:srgbClr val="FFFFFF"/>
              </a:solidFill>
            </a:endParaRPr>
          </a:p>
          <a:p>
            <a:pPr indent="0" lvl="0" marL="0" rtl="0" algn="l">
              <a:spcBef>
                <a:spcPts val="1600"/>
              </a:spcBef>
              <a:spcAft>
                <a:spcPts val="0"/>
              </a:spcAft>
              <a:buNone/>
            </a:pPr>
            <a:r>
              <a:t/>
            </a:r>
            <a:endParaRPr b="1" sz="2200">
              <a:solidFill>
                <a:srgbClr val="FFFFFF"/>
              </a:solidFill>
            </a:endParaRPr>
          </a:p>
          <a:p>
            <a:pPr indent="0" lvl="0" marL="0" rtl="0" algn="l">
              <a:spcBef>
                <a:spcPts val="1600"/>
              </a:spcBef>
              <a:spcAft>
                <a:spcPts val="0"/>
              </a:spcAft>
              <a:buNone/>
            </a:pPr>
            <a:r>
              <a:t/>
            </a:r>
            <a:endParaRPr b="1" sz="2200">
              <a:solidFill>
                <a:srgbClr val="FFFFFF"/>
              </a:solidFill>
            </a:endParaRPr>
          </a:p>
          <a:p>
            <a:pPr indent="0" lvl="0" marL="0" rtl="0" algn="l">
              <a:spcBef>
                <a:spcPts val="1600"/>
              </a:spcBef>
              <a:spcAft>
                <a:spcPts val="0"/>
              </a:spcAft>
              <a:buNone/>
            </a:pPr>
            <a:r>
              <a:t/>
            </a:r>
            <a:endParaRPr b="1" sz="2200">
              <a:solidFill>
                <a:srgbClr val="FFFFFF"/>
              </a:solidFill>
            </a:endParaRPr>
          </a:p>
          <a:p>
            <a:pPr indent="0" lvl="0" marL="457200" rtl="0" algn="l">
              <a:spcBef>
                <a:spcPts val="1600"/>
              </a:spcBef>
              <a:spcAft>
                <a:spcPts val="0"/>
              </a:spcAft>
              <a:buNone/>
            </a:pPr>
            <a:r>
              <a:t/>
            </a:r>
            <a:endParaRPr sz="2200">
              <a:solidFill>
                <a:srgbClr val="FFFFFF"/>
              </a:solidFill>
            </a:endParaRPr>
          </a:p>
          <a:p>
            <a:pPr indent="0" lvl="0" marL="0" rtl="0" algn="l">
              <a:spcBef>
                <a:spcPts val="1600"/>
              </a:spcBef>
              <a:spcAft>
                <a:spcPts val="0"/>
              </a:spcAft>
              <a:buNone/>
            </a:pPr>
            <a:r>
              <a:t/>
            </a:r>
            <a:endParaRPr sz="2200">
              <a:solidFill>
                <a:srgbClr val="FFFFFF"/>
              </a:solidFill>
            </a:endParaRPr>
          </a:p>
          <a:p>
            <a:pPr indent="0" lvl="0" marL="457200" rtl="0" algn="l">
              <a:spcBef>
                <a:spcPts val="1600"/>
              </a:spcBef>
              <a:spcAft>
                <a:spcPts val="1600"/>
              </a:spcAft>
              <a:buNone/>
            </a:pPr>
            <a:r>
              <a:t/>
            </a:r>
            <a:endParaRPr sz="2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Visualizing Model Effectiveness  </a:t>
            </a:r>
            <a:endParaRPr b="1">
              <a:solidFill>
                <a:srgbClr val="F3F3F3"/>
              </a:solidFill>
            </a:endParaRPr>
          </a:p>
        </p:txBody>
      </p:sp>
      <p:sp>
        <p:nvSpPr>
          <p:cNvPr id="213" name="Google Shape;213;p37"/>
          <p:cNvSpPr txBox="1"/>
          <p:nvPr>
            <p:ph idx="1" type="body"/>
          </p:nvPr>
        </p:nvSpPr>
        <p:spPr>
          <a:xfrm>
            <a:off x="7072375" y="1320750"/>
            <a:ext cx="1843800" cy="1403400"/>
          </a:xfrm>
          <a:prstGeom prst="rect">
            <a:avLst/>
          </a:prstGeom>
        </p:spPr>
        <p:txBody>
          <a:bodyPr anchorCtr="0" anchor="t" bIns="91425" lIns="91425" spcFirstLastPara="1" rIns="91425" wrap="square" tIns="91425">
            <a:noAutofit/>
          </a:bodyPr>
          <a:lstStyle/>
          <a:p>
            <a:pPr indent="0" lvl="0" marL="0" rtl="0" algn="l">
              <a:spcBef>
                <a:spcPts val="900"/>
              </a:spcBef>
              <a:spcAft>
                <a:spcPts val="900"/>
              </a:spcAft>
              <a:buNone/>
            </a:pPr>
            <a:r>
              <a:rPr lang="en">
                <a:solidFill>
                  <a:srgbClr val="FFFFFF"/>
                </a:solidFill>
              </a:rPr>
              <a:t>Our random forest models (in red) performed higher than all other models, including the baseline (48%)</a:t>
            </a:r>
            <a:endParaRPr>
              <a:solidFill>
                <a:srgbClr val="FFFFFF"/>
              </a:solidFill>
            </a:endParaRPr>
          </a:p>
        </p:txBody>
      </p:sp>
      <p:pic>
        <p:nvPicPr>
          <p:cNvPr id="214" name="Google Shape;214;p37"/>
          <p:cNvPicPr preferRelativeResize="0"/>
          <p:nvPr/>
        </p:nvPicPr>
        <p:blipFill rotWithShape="1">
          <a:blip r:embed="rId3">
            <a:alphaModFix/>
          </a:blip>
          <a:srcRect b="3250" l="2962" r="3902" t="3614"/>
          <a:stretch/>
        </p:blipFill>
        <p:spPr>
          <a:xfrm>
            <a:off x="387125" y="1073750"/>
            <a:ext cx="5748601" cy="3832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Visualizing the Grid: Labeled or Unlabeled </a:t>
            </a:r>
            <a:endParaRPr b="1">
              <a:solidFill>
                <a:srgbClr val="F3F3F3"/>
              </a:solidFill>
            </a:endParaRPr>
          </a:p>
        </p:txBody>
      </p:sp>
      <p:sp>
        <p:nvSpPr>
          <p:cNvPr id="220" name="Google Shape;220;p38"/>
          <p:cNvSpPr txBox="1"/>
          <p:nvPr>
            <p:ph idx="1" type="body"/>
          </p:nvPr>
        </p:nvSpPr>
        <p:spPr>
          <a:xfrm>
            <a:off x="6868975" y="1152475"/>
            <a:ext cx="2039400" cy="3416400"/>
          </a:xfrm>
          <a:prstGeom prst="rect">
            <a:avLst/>
          </a:prstGeom>
        </p:spPr>
        <p:txBody>
          <a:bodyPr anchorCtr="0" anchor="t" bIns="91425" lIns="91425" spcFirstLastPara="1" rIns="91425" wrap="square" tIns="91425">
            <a:noAutofit/>
          </a:bodyPr>
          <a:lstStyle/>
          <a:p>
            <a:pPr indent="0" lvl="0" marL="0" rtl="0" algn="l">
              <a:spcBef>
                <a:spcPts val="900"/>
              </a:spcBef>
              <a:spcAft>
                <a:spcPts val="0"/>
              </a:spcAft>
              <a:buNone/>
            </a:pPr>
            <a:r>
              <a:t/>
            </a:r>
            <a:endParaRPr>
              <a:solidFill>
                <a:srgbClr val="FFFFFF"/>
              </a:solidFill>
            </a:endParaRPr>
          </a:p>
          <a:p>
            <a:pPr indent="0" lvl="0" marL="0" rtl="0" algn="l">
              <a:spcBef>
                <a:spcPts val="900"/>
              </a:spcBef>
              <a:spcAft>
                <a:spcPts val="900"/>
              </a:spcAft>
              <a:buNone/>
            </a:pPr>
            <a:r>
              <a:rPr lang="en">
                <a:solidFill>
                  <a:srgbClr val="FFFFFF"/>
                </a:solidFill>
              </a:rPr>
              <a:t>When applying our predictive model to ALL facilities (inspected or not), random forests outperformed all other models.</a:t>
            </a:r>
            <a:endParaRPr>
              <a:solidFill>
                <a:srgbClr val="FFFFFF"/>
              </a:solidFill>
            </a:endParaRPr>
          </a:p>
        </p:txBody>
      </p:sp>
      <p:pic>
        <p:nvPicPr>
          <p:cNvPr id="221" name="Google Shape;221;p38"/>
          <p:cNvPicPr preferRelativeResize="0"/>
          <p:nvPr/>
        </p:nvPicPr>
        <p:blipFill rotWithShape="1">
          <a:blip r:embed="rId3">
            <a:alphaModFix/>
          </a:blip>
          <a:srcRect b="3251" l="3326" r="6535" t="6185"/>
          <a:stretch/>
        </p:blipFill>
        <p:spPr>
          <a:xfrm>
            <a:off x="503950" y="1152475"/>
            <a:ext cx="5563700" cy="372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Model Selection: Highest Mean Precision</a:t>
            </a:r>
            <a:r>
              <a:rPr b="1" lang="en">
                <a:solidFill>
                  <a:srgbClr val="F3F3F3"/>
                </a:solidFill>
              </a:rPr>
              <a:t> </a:t>
            </a:r>
            <a:endParaRPr b="1">
              <a:solidFill>
                <a:srgbClr val="F3F3F3"/>
              </a:solidFill>
            </a:endParaRPr>
          </a:p>
        </p:txBody>
      </p:sp>
      <p:sp>
        <p:nvSpPr>
          <p:cNvPr id="227" name="Google Shape;227;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900"/>
              </a:spcBef>
              <a:spcAft>
                <a:spcPts val="0"/>
              </a:spcAft>
              <a:buNone/>
            </a:pPr>
            <a:r>
              <a:rPr lang="en">
                <a:solidFill>
                  <a:srgbClr val="FFFFFF"/>
                </a:solidFill>
              </a:rPr>
              <a:t>We selected the model with the Highest Mean Precision: 0.92 for analysis.</a:t>
            </a:r>
            <a:endParaRPr>
              <a:solidFill>
                <a:srgbClr val="FFFFFF"/>
              </a:solidFill>
            </a:endParaRPr>
          </a:p>
          <a:p>
            <a:pPr indent="0" lvl="0" marL="0" rtl="0" algn="l">
              <a:spcBef>
                <a:spcPts val="900"/>
              </a:spcBef>
              <a:spcAft>
                <a:spcPts val="0"/>
              </a:spcAft>
              <a:buNone/>
            </a:pPr>
            <a:r>
              <a:t/>
            </a:r>
            <a:endParaRPr>
              <a:solidFill>
                <a:srgbClr val="FFFFFF"/>
              </a:solidFill>
            </a:endParaRPr>
          </a:p>
          <a:p>
            <a:pPr indent="0" lvl="0" marL="0" rtl="0" algn="l">
              <a:spcBef>
                <a:spcPts val="900"/>
              </a:spcBef>
              <a:spcAft>
                <a:spcPts val="900"/>
              </a:spcAft>
              <a:buNone/>
            </a:pPr>
            <a:r>
              <a:t/>
            </a:r>
            <a:endParaRPr>
              <a:solidFill>
                <a:srgbClr val="FFFFFF"/>
              </a:solidFill>
            </a:endParaRPr>
          </a:p>
        </p:txBody>
      </p:sp>
      <p:pic>
        <p:nvPicPr>
          <p:cNvPr id="228" name="Google Shape;228;p39"/>
          <p:cNvPicPr preferRelativeResize="0"/>
          <p:nvPr/>
        </p:nvPicPr>
        <p:blipFill>
          <a:blip r:embed="rId3">
            <a:alphaModFix/>
          </a:blip>
          <a:stretch>
            <a:fillRect/>
          </a:stretch>
        </p:blipFill>
        <p:spPr>
          <a:xfrm>
            <a:off x="0" y="1896817"/>
            <a:ext cx="9144001" cy="21325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Model Selection: Minimax </a:t>
            </a:r>
            <a:endParaRPr b="1">
              <a:solidFill>
                <a:srgbClr val="F3F3F3"/>
              </a:solidFill>
            </a:endParaRPr>
          </a:p>
        </p:txBody>
      </p:sp>
      <p:sp>
        <p:nvSpPr>
          <p:cNvPr id="234" name="Google Shape;234;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900"/>
              </a:spcBef>
              <a:spcAft>
                <a:spcPts val="0"/>
              </a:spcAft>
              <a:buNone/>
            </a:pPr>
            <a:r>
              <a:rPr lang="en">
                <a:solidFill>
                  <a:srgbClr val="FFFFFF"/>
                </a:solidFill>
              </a:rPr>
              <a:t>We also incorporated the results of another model, with a Minimax rate of 0.79. This model is most least volatile across its predictions, providing stability.</a:t>
            </a:r>
            <a:endParaRPr>
              <a:solidFill>
                <a:srgbClr val="FFFFFF"/>
              </a:solidFill>
            </a:endParaRPr>
          </a:p>
          <a:p>
            <a:pPr indent="0" lvl="0" marL="0" rtl="0" algn="l">
              <a:spcBef>
                <a:spcPts val="900"/>
              </a:spcBef>
              <a:spcAft>
                <a:spcPts val="900"/>
              </a:spcAft>
              <a:buNone/>
            </a:pPr>
            <a:r>
              <a:t/>
            </a:r>
            <a:endParaRPr>
              <a:solidFill>
                <a:srgbClr val="FFFFFF"/>
              </a:solidFill>
            </a:endParaRPr>
          </a:p>
        </p:txBody>
      </p:sp>
      <p:pic>
        <p:nvPicPr>
          <p:cNvPr id="235" name="Google Shape;235;p40"/>
          <p:cNvPicPr preferRelativeResize="0"/>
          <p:nvPr/>
        </p:nvPicPr>
        <p:blipFill>
          <a:blip r:embed="rId3">
            <a:alphaModFix/>
          </a:blip>
          <a:stretch>
            <a:fillRect/>
          </a:stretch>
        </p:blipFill>
        <p:spPr>
          <a:xfrm>
            <a:off x="0" y="1956344"/>
            <a:ext cx="9143999" cy="21253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Top Model Performance: Precision-Recall</a:t>
            </a:r>
            <a:endParaRPr b="1">
              <a:solidFill>
                <a:srgbClr val="F3F3F3"/>
              </a:solidFill>
            </a:endParaRPr>
          </a:p>
        </p:txBody>
      </p:sp>
      <p:sp>
        <p:nvSpPr>
          <p:cNvPr id="241" name="Google Shape;241;p41"/>
          <p:cNvSpPr txBox="1"/>
          <p:nvPr>
            <p:ph idx="1" type="body"/>
          </p:nvPr>
        </p:nvSpPr>
        <p:spPr>
          <a:xfrm>
            <a:off x="311700" y="847675"/>
            <a:ext cx="8520600" cy="3416400"/>
          </a:xfrm>
          <a:prstGeom prst="rect">
            <a:avLst/>
          </a:prstGeom>
        </p:spPr>
        <p:txBody>
          <a:bodyPr anchorCtr="0" anchor="t" bIns="91425" lIns="91425" spcFirstLastPara="1" rIns="91425" wrap="square" tIns="91425">
            <a:noAutofit/>
          </a:bodyPr>
          <a:lstStyle/>
          <a:p>
            <a:pPr indent="0" lvl="0" marL="457200" rtl="0" algn="l">
              <a:spcBef>
                <a:spcPts val="900"/>
              </a:spcBef>
              <a:spcAft>
                <a:spcPts val="900"/>
              </a:spcAft>
              <a:buNone/>
            </a:pPr>
            <a:r>
              <a:t/>
            </a:r>
            <a:endParaRPr>
              <a:solidFill>
                <a:srgbClr val="FFFFFF"/>
              </a:solidFill>
            </a:endParaRPr>
          </a:p>
        </p:txBody>
      </p:sp>
      <p:pic>
        <p:nvPicPr>
          <p:cNvPr id="242" name="Google Shape;242;p41"/>
          <p:cNvPicPr preferRelativeResize="0"/>
          <p:nvPr/>
        </p:nvPicPr>
        <p:blipFill rotWithShape="1">
          <a:blip r:embed="rId3">
            <a:alphaModFix/>
          </a:blip>
          <a:srcRect b="2976" l="0" r="0" t="2237"/>
          <a:stretch/>
        </p:blipFill>
        <p:spPr>
          <a:xfrm>
            <a:off x="164500" y="1017725"/>
            <a:ext cx="4319475" cy="3070775"/>
          </a:xfrm>
          <a:prstGeom prst="rect">
            <a:avLst/>
          </a:prstGeom>
          <a:noFill/>
          <a:ln>
            <a:noFill/>
          </a:ln>
        </p:spPr>
      </p:pic>
      <p:pic>
        <p:nvPicPr>
          <p:cNvPr id="243" name="Google Shape;243;p41"/>
          <p:cNvPicPr preferRelativeResize="0"/>
          <p:nvPr/>
        </p:nvPicPr>
        <p:blipFill rotWithShape="1">
          <a:blip r:embed="rId4">
            <a:alphaModFix/>
          </a:blip>
          <a:srcRect b="2976" l="0" r="0" t="2237"/>
          <a:stretch/>
        </p:blipFill>
        <p:spPr>
          <a:xfrm>
            <a:off x="4639375" y="1017725"/>
            <a:ext cx="4319475" cy="3070775"/>
          </a:xfrm>
          <a:prstGeom prst="rect">
            <a:avLst/>
          </a:prstGeom>
          <a:noFill/>
          <a:ln>
            <a:noFill/>
          </a:ln>
        </p:spPr>
      </p:pic>
      <p:sp>
        <p:nvSpPr>
          <p:cNvPr id="244" name="Google Shape;244;p41"/>
          <p:cNvSpPr txBox="1"/>
          <p:nvPr/>
        </p:nvSpPr>
        <p:spPr>
          <a:xfrm>
            <a:off x="164500" y="4107825"/>
            <a:ext cx="43194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Model 1: Highest Mean Prec @ 3%</a:t>
            </a:r>
            <a:endParaRPr b="1">
              <a:solidFill>
                <a:srgbClr val="FFFFFF"/>
              </a:solidFill>
            </a:endParaRPr>
          </a:p>
        </p:txBody>
      </p:sp>
      <p:sp>
        <p:nvSpPr>
          <p:cNvPr id="245" name="Google Shape;245;p41"/>
          <p:cNvSpPr txBox="1"/>
          <p:nvPr/>
        </p:nvSpPr>
        <p:spPr>
          <a:xfrm>
            <a:off x="4639375" y="4107825"/>
            <a:ext cx="43194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Model 2: Minimax Prec @ 3%</a:t>
            </a:r>
            <a:endParaRPr b="1">
              <a:solidFill>
                <a:srgbClr val="FFFFFF"/>
              </a:solidFill>
            </a:endParaRPr>
          </a:p>
        </p:txBody>
      </p:sp>
      <p:sp>
        <p:nvSpPr>
          <p:cNvPr id="246" name="Google Shape;246;p41"/>
          <p:cNvSpPr txBox="1"/>
          <p:nvPr/>
        </p:nvSpPr>
        <p:spPr>
          <a:xfrm>
            <a:off x="174875" y="4345350"/>
            <a:ext cx="4319400" cy="7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Features: NAICS, inspect history, acs, waste code</a:t>
            </a:r>
            <a:endParaRPr>
              <a:solidFill>
                <a:srgbClr val="FFFFFF"/>
              </a:solidFill>
            </a:endParaRPr>
          </a:p>
        </p:txBody>
      </p:sp>
      <p:sp>
        <p:nvSpPr>
          <p:cNvPr id="247" name="Google Shape;247;p41"/>
          <p:cNvSpPr txBox="1"/>
          <p:nvPr/>
        </p:nvSpPr>
        <p:spPr>
          <a:xfrm>
            <a:off x="4649738" y="4345350"/>
            <a:ext cx="43194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FFFFFF"/>
              </a:solidFill>
            </a:endParaRPr>
          </a:p>
          <a:p>
            <a:pPr indent="0" lvl="0" marL="0" rtl="0" algn="l">
              <a:spcBef>
                <a:spcPts val="0"/>
              </a:spcBef>
              <a:spcAft>
                <a:spcPts val="0"/>
              </a:spcAft>
              <a:buNone/>
            </a:pPr>
            <a:r>
              <a:rPr lang="en">
                <a:solidFill>
                  <a:srgbClr val="FFFFFF"/>
                </a:solidFill>
              </a:rPr>
              <a:t>Features: NAICS, inspect history, acs</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2"/>
          <p:cNvSpPr txBox="1"/>
          <p:nvPr>
            <p:ph type="title"/>
          </p:nvPr>
        </p:nvSpPr>
        <p:spPr>
          <a:xfrm>
            <a:off x="311700" y="1759050"/>
            <a:ext cx="8520600" cy="193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So what are the </a:t>
            </a:r>
            <a:r>
              <a:rPr b="1" lang="en">
                <a:solidFill>
                  <a:schemeClr val="lt1"/>
                </a:solidFill>
              </a:rPr>
              <a:t>best predictors</a:t>
            </a:r>
            <a:r>
              <a:rPr lang="en">
                <a:solidFill>
                  <a:schemeClr val="lt1"/>
                </a:solidFill>
              </a:rPr>
              <a:t> of a waste violation?</a:t>
            </a:r>
            <a:endParaRPr>
              <a:solidFill>
                <a:schemeClr val="lt1"/>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lang="en">
                <a:solidFill>
                  <a:schemeClr val="lt1"/>
                </a:solidFill>
              </a:rPr>
              <a:t>Even when a facility has </a:t>
            </a:r>
            <a:r>
              <a:rPr b="1" lang="en">
                <a:solidFill>
                  <a:schemeClr val="lt1"/>
                </a:solidFill>
              </a:rPr>
              <a:t>never</a:t>
            </a:r>
            <a:r>
              <a:rPr lang="en">
                <a:solidFill>
                  <a:schemeClr val="lt1"/>
                </a:solidFill>
              </a:rPr>
              <a:t> been inspected?</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Model Takeaways</a:t>
            </a:r>
            <a:endParaRPr b="1">
              <a:solidFill>
                <a:schemeClr val="lt1"/>
              </a:solidFill>
            </a:endParaRPr>
          </a:p>
        </p:txBody>
      </p:sp>
      <p:sp>
        <p:nvSpPr>
          <p:cNvPr id="258" name="Google Shape;258;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I</a:t>
            </a:r>
            <a:r>
              <a:rPr lang="en">
                <a:solidFill>
                  <a:schemeClr val="lt1"/>
                </a:solidFill>
              </a:rPr>
              <a:t>n general, the EPA’s data reveals a bit of a loop:</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Once any facility has been flagged for violation, it is then inspected more often, </a:t>
            </a:r>
            <a:r>
              <a:rPr i="1" lang="en">
                <a:solidFill>
                  <a:schemeClr val="lt1"/>
                </a:solidFill>
              </a:rPr>
              <a:t>and then</a:t>
            </a:r>
            <a:r>
              <a:rPr lang="en">
                <a:solidFill>
                  <a:schemeClr val="lt1"/>
                </a:solidFill>
              </a:rPr>
              <a:t> more likely to show a later violation.</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This means the EPA will spend the majority of its time investigating the same </a:t>
            </a:r>
            <a:r>
              <a:rPr lang="en">
                <a:solidFill>
                  <a:schemeClr val="lt1"/>
                </a:solidFill>
              </a:rPr>
              <a:t>facilities</a:t>
            </a:r>
            <a:r>
              <a:rPr lang="en">
                <a:solidFill>
                  <a:schemeClr val="lt1"/>
                </a:solidFill>
              </a:rPr>
              <a:t>, a process which absorbs public resources that could be put towards investigating unknown </a:t>
            </a:r>
            <a:r>
              <a:rPr lang="en">
                <a:solidFill>
                  <a:schemeClr val="lt1"/>
                </a:solidFill>
              </a:rPr>
              <a:t>facilities</a:t>
            </a:r>
            <a:r>
              <a:rPr lang="en">
                <a:solidFill>
                  <a:schemeClr val="lt1"/>
                </a:solidFill>
              </a:rPr>
              <a: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However, we did locate some trends. We share the top indicators on the following slides.</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p:nvPr/>
        </p:nvSpPr>
        <p:spPr>
          <a:xfrm>
            <a:off x="4867475" y="0"/>
            <a:ext cx="4353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Problem Statement</a:t>
            </a:r>
            <a:endParaRPr b="1">
              <a:solidFill>
                <a:srgbClr val="F3F3F3"/>
              </a:solidFill>
            </a:endParaRPr>
          </a:p>
        </p:txBody>
      </p:sp>
      <p:sp>
        <p:nvSpPr>
          <p:cNvPr id="115" name="Google Shape;115;p26"/>
          <p:cNvSpPr txBox="1"/>
          <p:nvPr>
            <p:ph idx="1" type="body"/>
          </p:nvPr>
        </p:nvSpPr>
        <p:spPr>
          <a:xfrm>
            <a:off x="5313650" y="277775"/>
            <a:ext cx="3734400" cy="43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The Federal Environment Protection Agency (</a:t>
            </a:r>
            <a:r>
              <a:rPr lang="en">
                <a:solidFill>
                  <a:schemeClr val="accent4"/>
                </a:solidFill>
                <a:latin typeface="Roboto"/>
                <a:ea typeface="Roboto"/>
                <a:cs typeface="Roboto"/>
                <a:sym typeface="Roboto"/>
              </a:rPr>
              <a:t>EPA</a:t>
            </a:r>
            <a:r>
              <a:rPr lang="en">
                <a:solidFill>
                  <a:srgbClr val="FFFFFF"/>
                </a:solidFill>
                <a:latin typeface="Roboto"/>
                <a:ea typeface="Roboto"/>
                <a:cs typeface="Roboto"/>
                <a:sym typeface="Roboto"/>
              </a:rPr>
              <a:t>)</a:t>
            </a:r>
            <a:r>
              <a:rPr lang="en">
                <a:solidFill>
                  <a:schemeClr val="lt1"/>
                </a:solidFill>
                <a:latin typeface="Roboto"/>
                <a:ea typeface="Roboto"/>
                <a:cs typeface="Roboto"/>
                <a:sym typeface="Roboto"/>
              </a:rPr>
              <a:t> and the New York State Department of Environmental Conservation (</a:t>
            </a:r>
            <a:r>
              <a:rPr lang="en">
                <a:solidFill>
                  <a:schemeClr val="accent4"/>
                </a:solidFill>
                <a:latin typeface="Roboto"/>
                <a:ea typeface="Roboto"/>
                <a:cs typeface="Roboto"/>
                <a:sym typeface="Roboto"/>
              </a:rPr>
              <a:t>NYSDEC</a:t>
            </a:r>
            <a:r>
              <a:rPr lang="en">
                <a:solidFill>
                  <a:schemeClr val="lt1"/>
                </a:solidFill>
                <a:latin typeface="Roboto"/>
                <a:ea typeface="Roboto"/>
                <a:cs typeface="Roboto"/>
                <a:sym typeface="Roboto"/>
              </a:rPr>
              <a:t>) enforce hazardous waste management regulations in New York.</a:t>
            </a:r>
            <a:endParaRPr>
              <a:solidFill>
                <a:schemeClr val="lt1"/>
              </a:solidFill>
              <a:latin typeface="Roboto"/>
              <a:ea typeface="Roboto"/>
              <a:cs typeface="Roboto"/>
              <a:sym typeface="Roboto"/>
            </a:endParaRPr>
          </a:p>
          <a:p>
            <a:pPr indent="0" lvl="0" marL="0" rtl="0" algn="l">
              <a:spcBef>
                <a:spcPts val="1600"/>
              </a:spcBef>
              <a:spcAft>
                <a:spcPts val="1600"/>
              </a:spcAft>
              <a:buClr>
                <a:schemeClr val="dk1"/>
              </a:buClr>
              <a:buSzPts val="1100"/>
              <a:buFont typeface="Arial"/>
              <a:buNone/>
            </a:pPr>
            <a:r>
              <a:rPr lang="en">
                <a:solidFill>
                  <a:schemeClr val="lt1"/>
                </a:solidFill>
                <a:latin typeface="Roboto"/>
                <a:ea typeface="Roboto"/>
                <a:cs typeface="Roboto"/>
                <a:sym typeface="Roboto"/>
              </a:rPr>
              <a:t>The </a:t>
            </a:r>
            <a:r>
              <a:rPr lang="en">
                <a:solidFill>
                  <a:srgbClr val="E69138"/>
                </a:solidFill>
                <a:latin typeface="Roboto"/>
                <a:ea typeface="Roboto"/>
                <a:cs typeface="Roboto"/>
                <a:sym typeface="Roboto"/>
              </a:rPr>
              <a:t>EPA</a:t>
            </a:r>
            <a:r>
              <a:rPr lang="en">
                <a:solidFill>
                  <a:schemeClr val="lt1"/>
                </a:solidFill>
                <a:latin typeface="Roboto"/>
                <a:ea typeface="Roboto"/>
                <a:cs typeface="Roboto"/>
                <a:sym typeface="Roboto"/>
              </a:rPr>
              <a:t> and </a:t>
            </a:r>
            <a:r>
              <a:rPr lang="en">
                <a:solidFill>
                  <a:srgbClr val="E69138"/>
                </a:solidFill>
                <a:latin typeface="Roboto"/>
                <a:ea typeface="Roboto"/>
                <a:cs typeface="Roboto"/>
                <a:sym typeface="Roboto"/>
              </a:rPr>
              <a:t>NYSDEC </a:t>
            </a:r>
            <a:r>
              <a:rPr lang="en">
                <a:solidFill>
                  <a:schemeClr val="lt1"/>
                </a:solidFill>
                <a:latin typeface="Roboto"/>
                <a:ea typeface="Roboto"/>
                <a:cs typeface="Roboto"/>
                <a:sym typeface="Roboto"/>
              </a:rPr>
              <a:t>conduct evaluations to detect violations, enforce compliance, and penalize violators.</a:t>
            </a:r>
            <a:endParaRPr>
              <a:solidFill>
                <a:srgbClr val="F3F3F3"/>
              </a:solidFill>
            </a:endParaRPr>
          </a:p>
        </p:txBody>
      </p:sp>
      <p:pic>
        <p:nvPicPr>
          <p:cNvPr id="116" name="Google Shape;116;p26"/>
          <p:cNvPicPr preferRelativeResize="0"/>
          <p:nvPr/>
        </p:nvPicPr>
        <p:blipFill>
          <a:blip r:embed="rId3">
            <a:alphaModFix/>
          </a:blip>
          <a:stretch>
            <a:fillRect/>
          </a:stretch>
        </p:blipFill>
        <p:spPr>
          <a:xfrm>
            <a:off x="311700" y="1146738"/>
            <a:ext cx="4212850" cy="3645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Top Indicators</a:t>
            </a:r>
            <a:endParaRPr b="1">
              <a:solidFill>
                <a:srgbClr val="F3F3F3"/>
              </a:solidFill>
            </a:endParaRPr>
          </a:p>
          <a:p>
            <a:pPr indent="0" lvl="0" marL="0" rtl="0" algn="l">
              <a:spcBef>
                <a:spcPts val="0"/>
              </a:spcBef>
              <a:spcAft>
                <a:spcPts val="0"/>
              </a:spcAft>
              <a:buNone/>
            </a:pPr>
            <a:r>
              <a:t/>
            </a:r>
            <a:endParaRPr b="1">
              <a:solidFill>
                <a:srgbClr val="F3F3F3"/>
              </a:solidFill>
            </a:endParaRPr>
          </a:p>
        </p:txBody>
      </p:sp>
      <p:sp>
        <p:nvSpPr>
          <p:cNvPr id="264" name="Google Shape;264;p44"/>
          <p:cNvSpPr txBox="1"/>
          <p:nvPr>
            <p:ph idx="1" type="body"/>
          </p:nvPr>
        </p:nvSpPr>
        <p:spPr>
          <a:xfrm>
            <a:off x="311700" y="1015950"/>
            <a:ext cx="8520600" cy="3416400"/>
          </a:xfrm>
          <a:prstGeom prst="rect">
            <a:avLst/>
          </a:prstGeom>
        </p:spPr>
        <p:txBody>
          <a:bodyPr anchorCtr="0" anchor="t" bIns="91425" lIns="91425" spcFirstLastPara="1" rIns="91425" wrap="square" tIns="91425">
            <a:noAutofit/>
          </a:bodyPr>
          <a:lstStyle/>
          <a:p>
            <a:pPr indent="0" lvl="0" marL="0" rtl="0" algn="l">
              <a:spcBef>
                <a:spcPts val="900"/>
              </a:spcBef>
              <a:spcAft>
                <a:spcPts val="0"/>
              </a:spcAft>
              <a:buNone/>
            </a:pPr>
            <a:r>
              <a:t/>
            </a:r>
            <a:endParaRPr>
              <a:solidFill>
                <a:srgbClr val="F3F3F3"/>
              </a:solidFill>
            </a:endParaRPr>
          </a:p>
          <a:p>
            <a:pPr indent="-342900" lvl="0" marL="457200" rtl="0" algn="l">
              <a:spcBef>
                <a:spcPts val="900"/>
              </a:spcBef>
              <a:spcAft>
                <a:spcPts val="0"/>
              </a:spcAft>
              <a:buClr>
                <a:srgbClr val="FFFFFF"/>
              </a:buClr>
              <a:buSzPts val="1800"/>
              <a:buChar char="●"/>
            </a:pPr>
            <a:r>
              <a:rPr lang="en">
                <a:solidFill>
                  <a:srgbClr val="FFFFFF"/>
                </a:solidFill>
              </a:rPr>
              <a:t>(ACS) Total Heating Consumption</a:t>
            </a:r>
            <a:endParaRPr>
              <a:solidFill>
                <a:srgbClr val="FFFFFF"/>
              </a:solidFill>
            </a:endParaRPr>
          </a:p>
          <a:p>
            <a:pPr indent="-342900" lvl="0" marL="457200" rtl="0" algn="l">
              <a:spcBef>
                <a:spcPts val="0"/>
              </a:spcBef>
              <a:spcAft>
                <a:spcPts val="0"/>
              </a:spcAft>
              <a:buClr>
                <a:srgbClr val="FFFFFF"/>
              </a:buClr>
              <a:buSzPts val="1800"/>
              <a:buChar char="●"/>
            </a:pPr>
            <a:r>
              <a:rPr lang="en">
                <a:solidFill>
                  <a:schemeClr val="lt1"/>
                </a:solidFill>
              </a:rPr>
              <a:t>(ACS) </a:t>
            </a:r>
            <a:r>
              <a:rPr lang="en">
                <a:solidFill>
                  <a:srgbClr val="FFFFFF"/>
                </a:solidFill>
              </a:rPr>
              <a:t># of Vehicles</a:t>
            </a:r>
            <a:endParaRPr>
              <a:solidFill>
                <a:srgbClr val="FFFFFF"/>
              </a:solidFill>
            </a:endParaRPr>
          </a:p>
          <a:p>
            <a:pPr indent="-342900" lvl="0" marL="457200" rtl="0" algn="l">
              <a:spcBef>
                <a:spcPts val="0"/>
              </a:spcBef>
              <a:spcAft>
                <a:spcPts val="0"/>
              </a:spcAft>
              <a:buClr>
                <a:srgbClr val="FFFFFF"/>
              </a:buClr>
              <a:buSzPts val="1800"/>
              <a:buChar char="●"/>
            </a:pPr>
            <a:r>
              <a:rPr lang="en">
                <a:solidFill>
                  <a:schemeClr val="lt1"/>
                </a:solidFill>
              </a:rPr>
              <a:t>(ACS) </a:t>
            </a:r>
            <a:r>
              <a:rPr lang="en">
                <a:solidFill>
                  <a:srgbClr val="FFFFFF"/>
                </a:solidFill>
              </a:rPr>
              <a:t>Median Income</a:t>
            </a:r>
            <a:endParaRPr>
              <a:solidFill>
                <a:srgbClr val="FFFFFF"/>
              </a:solidFill>
            </a:endParaRPr>
          </a:p>
          <a:p>
            <a:pPr indent="-342900" lvl="0" marL="457200" rtl="0" algn="l">
              <a:spcBef>
                <a:spcPts val="0"/>
              </a:spcBef>
              <a:spcAft>
                <a:spcPts val="0"/>
              </a:spcAft>
              <a:buClr>
                <a:schemeClr val="lt1"/>
              </a:buClr>
              <a:buSzPts val="1800"/>
              <a:buChar char="●"/>
            </a:pPr>
            <a:r>
              <a:rPr lang="en">
                <a:solidFill>
                  <a:schemeClr val="lt1"/>
                </a:solidFill>
              </a:rPr>
              <a:t># of Inspections in 5 Years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 of Previous Violations in 5 Years</a:t>
            </a:r>
            <a:endParaRPr>
              <a:solidFill>
                <a:schemeClr val="lt1"/>
              </a:solidFill>
            </a:endParaRPr>
          </a:p>
          <a:p>
            <a:pPr indent="-342900" lvl="0" marL="457200" rtl="0" algn="l">
              <a:spcBef>
                <a:spcPts val="0"/>
              </a:spcBef>
              <a:spcAft>
                <a:spcPts val="0"/>
              </a:spcAft>
              <a:buClr>
                <a:srgbClr val="F3F3F3"/>
              </a:buClr>
              <a:buSzPts val="1800"/>
              <a:buChar char="●"/>
            </a:pPr>
            <a:r>
              <a:rPr lang="en">
                <a:solidFill>
                  <a:srgbClr val="F3F3F3"/>
                </a:solidFill>
              </a:rPr>
              <a:t># Violated in 5 Years</a:t>
            </a:r>
            <a:endParaRPr>
              <a:solidFill>
                <a:srgbClr val="FFFFFF"/>
              </a:solidFill>
            </a:endParaRPr>
          </a:p>
        </p:txBody>
      </p:sp>
      <p:pic>
        <p:nvPicPr>
          <p:cNvPr id="265" name="Google Shape;265;p44"/>
          <p:cNvPicPr preferRelativeResize="0"/>
          <p:nvPr/>
        </p:nvPicPr>
        <p:blipFill>
          <a:blip r:embed="rId3">
            <a:alphaModFix/>
          </a:blip>
          <a:stretch>
            <a:fillRect/>
          </a:stretch>
        </p:blipFill>
        <p:spPr>
          <a:xfrm>
            <a:off x="4572000" y="0"/>
            <a:ext cx="4572000" cy="5143500"/>
          </a:xfrm>
          <a:prstGeom prst="rect">
            <a:avLst/>
          </a:prstGeom>
          <a:noFill/>
          <a:ln>
            <a:noFill/>
          </a:ln>
        </p:spPr>
      </p:pic>
      <p:sp>
        <p:nvSpPr>
          <p:cNvPr id="266" name="Google Shape;266;p44"/>
          <p:cNvSpPr/>
          <p:nvPr/>
        </p:nvSpPr>
        <p:spPr>
          <a:xfrm>
            <a:off x="538450" y="3687000"/>
            <a:ext cx="2086200" cy="121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Top Industries</a:t>
            </a:r>
            <a:endParaRPr/>
          </a:p>
          <a:p>
            <a:pPr indent="0" lvl="0" marL="0" rtl="0" algn="l">
              <a:spcBef>
                <a:spcPts val="0"/>
              </a:spcBef>
              <a:spcAft>
                <a:spcPts val="0"/>
              </a:spcAft>
              <a:buNone/>
            </a:pPr>
            <a:r>
              <a:rPr lang="en"/>
              <a:t>81: Commercial and Industrial Machinery</a:t>
            </a:r>
            <a:endParaRPr/>
          </a:p>
          <a:p>
            <a:pPr indent="0" lvl="0" marL="0" rtl="0" algn="l">
              <a:spcBef>
                <a:spcPts val="0"/>
              </a:spcBef>
              <a:spcAft>
                <a:spcPts val="0"/>
              </a:spcAft>
              <a:buNone/>
            </a:pPr>
            <a:r>
              <a:rPr lang="en"/>
              <a:t>44: Retail and Trade</a:t>
            </a:r>
            <a:endParaRPr/>
          </a:p>
          <a:p>
            <a:pPr indent="0" lvl="0" marL="0" rtl="0" algn="l">
              <a:spcBef>
                <a:spcPts val="0"/>
              </a:spcBef>
              <a:spcAft>
                <a:spcPts val="0"/>
              </a:spcAft>
              <a:buNone/>
            </a:pPr>
            <a:r>
              <a:rPr lang="en"/>
              <a:t>22: Utilities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3F3F3"/>
                </a:solidFill>
              </a:rPr>
              <a:t>Top Indicators</a:t>
            </a:r>
            <a:r>
              <a:rPr b="1" lang="en">
                <a:solidFill>
                  <a:srgbClr val="F3F3F3"/>
                </a:solidFill>
              </a:rPr>
              <a:t>:</a:t>
            </a:r>
            <a:endParaRPr b="1">
              <a:solidFill>
                <a:srgbClr val="F3F3F3"/>
              </a:solidFill>
            </a:endParaRPr>
          </a:p>
          <a:p>
            <a:pPr indent="0" lvl="0" marL="0" rtl="0" algn="l">
              <a:spcBef>
                <a:spcPts val="0"/>
              </a:spcBef>
              <a:spcAft>
                <a:spcPts val="0"/>
              </a:spcAft>
              <a:buClr>
                <a:schemeClr val="dk1"/>
              </a:buClr>
              <a:buSzPts val="1100"/>
              <a:buFont typeface="Arial"/>
              <a:buNone/>
            </a:pPr>
            <a:r>
              <a:rPr b="1" lang="en">
                <a:solidFill>
                  <a:srgbClr val="F3F3F3"/>
                </a:solidFill>
              </a:rPr>
              <a:t>Minimax</a:t>
            </a:r>
            <a:endParaRPr b="1">
              <a:solidFill>
                <a:srgbClr val="F3F3F3"/>
              </a:solidFill>
            </a:endParaRPr>
          </a:p>
          <a:p>
            <a:pPr indent="0" lvl="0" marL="0" rtl="0" algn="l">
              <a:spcBef>
                <a:spcPts val="0"/>
              </a:spcBef>
              <a:spcAft>
                <a:spcPts val="0"/>
              </a:spcAft>
              <a:buNone/>
            </a:pPr>
            <a:r>
              <a:t/>
            </a:r>
            <a:endParaRPr>
              <a:solidFill>
                <a:srgbClr val="F3F3F3"/>
              </a:solidFill>
            </a:endParaRPr>
          </a:p>
        </p:txBody>
      </p:sp>
      <p:sp>
        <p:nvSpPr>
          <p:cNvPr id="272" name="Google Shape;272;p45"/>
          <p:cNvSpPr txBox="1"/>
          <p:nvPr>
            <p:ph idx="1" type="body"/>
          </p:nvPr>
        </p:nvSpPr>
        <p:spPr>
          <a:xfrm>
            <a:off x="311700" y="1282975"/>
            <a:ext cx="8520600" cy="2803800"/>
          </a:xfrm>
          <a:prstGeom prst="rect">
            <a:avLst/>
          </a:prstGeom>
        </p:spPr>
        <p:txBody>
          <a:bodyPr anchorCtr="0" anchor="t" bIns="91425" lIns="91425" spcFirstLastPara="1" rIns="91425" wrap="square" tIns="91425">
            <a:noAutofit/>
          </a:bodyPr>
          <a:lstStyle/>
          <a:p>
            <a:pPr indent="-342900" lvl="0" marL="457200" rtl="0" algn="l">
              <a:spcBef>
                <a:spcPts val="900"/>
              </a:spcBef>
              <a:spcAft>
                <a:spcPts val="0"/>
              </a:spcAft>
              <a:buClr>
                <a:schemeClr val="lt1"/>
              </a:buClr>
              <a:buSzPts val="1800"/>
              <a:buChar char="●"/>
            </a:pPr>
            <a:r>
              <a:rPr lang="en">
                <a:solidFill>
                  <a:schemeClr val="lt1"/>
                </a:solidFill>
              </a:rPr>
              <a:t># of Previous Violations in 5 Years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 of Inspections in 5 Years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(ACS) # of Vehicles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(ACS) Median Income</a:t>
            </a:r>
            <a:endParaRPr>
              <a:solidFill>
                <a:schemeClr val="lt1"/>
              </a:solidFill>
            </a:endParaRPr>
          </a:p>
          <a:p>
            <a:pPr indent="-342900" lvl="0" marL="457200" rtl="0" algn="l">
              <a:spcBef>
                <a:spcPts val="0"/>
              </a:spcBef>
              <a:spcAft>
                <a:spcPts val="0"/>
              </a:spcAft>
              <a:buClr>
                <a:srgbClr val="FFFFFF"/>
              </a:buClr>
              <a:buSzPts val="1800"/>
              <a:buChar char="●"/>
            </a:pPr>
            <a:r>
              <a:rPr lang="en">
                <a:solidFill>
                  <a:srgbClr val="FFFFFF"/>
                </a:solidFill>
              </a:rPr>
              <a:t>(ACS) Structure Year</a:t>
            </a:r>
            <a:endParaRPr>
              <a:solidFill>
                <a:srgbClr val="FFFFFF"/>
              </a:solidFill>
            </a:endParaRPr>
          </a:p>
          <a:p>
            <a:pPr indent="0" lvl="0" marL="457200" rtl="0" algn="l">
              <a:spcBef>
                <a:spcPts val="900"/>
              </a:spcBef>
              <a:spcAft>
                <a:spcPts val="0"/>
              </a:spcAft>
              <a:buNone/>
            </a:pPr>
            <a:r>
              <a:t/>
            </a:r>
            <a:endParaRPr>
              <a:solidFill>
                <a:schemeClr val="lt1"/>
              </a:solidFill>
            </a:endParaRPr>
          </a:p>
          <a:p>
            <a:pPr indent="0" lvl="0" marL="0" rtl="0" algn="l">
              <a:lnSpc>
                <a:spcPct val="100000"/>
              </a:lnSpc>
              <a:spcBef>
                <a:spcPts val="900"/>
              </a:spcBef>
              <a:spcAft>
                <a:spcPts val="0"/>
              </a:spcAft>
              <a:buNone/>
            </a:pPr>
            <a:r>
              <a:t/>
            </a:r>
            <a:endParaRPr>
              <a:solidFill>
                <a:schemeClr val="lt1"/>
              </a:solidFill>
            </a:endParaRPr>
          </a:p>
          <a:p>
            <a:pPr indent="0" lvl="0" marL="0" rtl="0" algn="l">
              <a:spcBef>
                <a:spcPts val="900"/>
              </a:spcBef>
              <a:spcAft>
                <a:spcPts val="0"/>
              </a:spcAft>
              <a:buNone/>
            </a:pPr>
            <a:r>
              <a:t/>
            </a:r>
            <a:endParaRPr>
              <a:solidFill>
                <a:schemeClr val="lt1"/>
              </a:solidFill>
            </a:endParaRPr>
          </a:p>
          <a:p>
            <a:pPr indent="0" lvl="0" marL="0" rtl="0" algn="l">
              <a:spcBef>
                <a:spcPts val="900"/>
              </a:spcBef>
              <a:spcAft>
                <a:spcPts val="900"/>
              </a:spcAft>
              <a:buNone/>
            </a:pPr>
            <a:r>
              <a:t/>
            </a:r>
            <a:endParaRPr>
              <a:solidFill>
                <a:schemeClr val="lt1"/>
              </a:solidFill>
            </a:endParaRPr>
          </a:p>
        </p:txBody>
      </p:sp>
      <p:pic>
        <p:nvPicPr>
          <p:cNvPr id="273" name="Google Shape;273;p45"/>
          <p:cNvPicPr preferRelativeResize="0"/>
          <p:nvPr/>
        </p:nvPicPr>
        <p:blipFill>
          <a:blip r:embed="rId3">
            <a:alphaModFix/>
          </a:blip>
          <a:stretch>
            <a:fillRect/>
          </a:stretch>
        </p:blipFill>
        <p:spPr>
          <a:xfrm>
            <a:off x="4572000" y="0"/>
            <a:ext cx="4572000" cy="5143500"/>
          </a:xfrm>
          <a:prstGeom prst="rect">
            <a:avLst/>
          </a:prstGeom>
          <a:noFill/>
          <a:ln>
            <a:noFill/>
          </a:ln>
        </p:spPr>
      </p:pic>
      <p:sp>
        <p:nvSpPr>
          <p:cNvPr id="274" name="Google Shape;274;p45"/>
          <p:cNvSpPr/>
          <p:nvPr/>
        </p:nvSpPr>
        <p:spPr>
          <a:xfrm>
            <a:off x="490825" y="3696675"/>
            <a:ext cx="2133900" cy="12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Top Industries</a:t>
            </a:r>
            <a:endParaRPr/>
          </a:p>
          <a:p>
            <a:pPr indent="0" lvl="0" marL="0" rtl="0" algn="l">
              <a:spcBef>
                <a:spcPts val="0"/>
              </a:spcBef>
              <a:spcAft>
                <a:spcPts val="0"/>
              </a:spcAft>
              <a:buNone/>
            </a:pPr>
            <a:r>
              <a:rPr lang="en"/>
              <a:t>81: Commercial and Industrial Machinery</a:t>
            </a:r>
            <a:endParaRPr/>
          </a:p>
          <a:p>
            <a:pPr indent="0" lvl="0" marL="0" rtl="0" algn="l">
              <a:spcBef>
                <a:spcPts val="0"/>
              </a:spcBef>
              <a:spcAft>
                <a:spcPts val="0"/>
              </a:spcAft>
              <a:buNone/>
            </a:pPr>
            <a:r>
              <a:rPr lang="en"/>
              <a:t>44: Retail and Trade</a:t>
            </a:r>
            <a:endParaRPr/>
          </a:p>
          <a:p>
            <a:pPr indent="0" lvl="0" marL="0" rtl="0" algn="l">
              <a:spcBef>
                <a:spcPts val="0"/>
              </a:spcBef>
              <a:spcAft>
                <a:spcPts val="0"/>
              </a:spcAft>
              <a:buNone/>
            </a:pPr>
            <a:r>
              <a:rPr lang="en"/>
              <a:t>23: Construction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Global Interpretability of Two High Performers</a:t>
            </a:r>
            <a:endParaRPr b="1">
              <a:solidFill>
                <a:srgbClr val="F3F3F3"/>
              </a:solidFill>
            </a:endParaRPr>
          </a:p>
        </p:txBody>
      </p:sp>
      <p:sp>
        <p:nvSpPr>
          <p:cNvPr id="280" name="Google Shape;280;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900"/>
              </a:spcBef>
              <a:spcAft>
                <a:spcPts val="900"/>
              </a:spcAft>
              <a:buNone/>
            </a:pPr>
            <a:r>
              <a:rPr lang="en">
                <a:solidFill>
                  <a:srgbClr val="FFFFFF"/>
                </a:solidFill>
              </a:rPr>
              <a:t>Crosstabs: </a:t>
            </a:r>
            <a:r>
              <a:rPr lang="en">
                <a:solidFill>
                  <a:srgbClr val="FFFFFF"/>
                </a:solidFill>
              </a:rPr>
              <a:t> average values on test set at 3% Precision</a:t>
            </a:r>
            <a:endParaRPr>
              <a:solidFill>
                <a:srgbClr val="FFFFFF"/>
              </a:solidFill>
            </a:endParaRPr>
          </a:p>
        </p:txBody>
      </p:sp>
      <p:graphicFrame>
        <p:nvGraphicFramePr>
          <p:cNvPr id="281" name="Google Shape;281;p46"/>
          <p:cNvGraphicFramePr/>
          <p:nvPr/>
        </p:nvGraphicFramePr>
        <p:xfrm>
          <a:off x="448138" y="1771010"/>
          <a:ext cx="3000000" cy="3000000"/>
        </p:xfrm>
        <a:graphic>
          <a:graphicData uri="http://schemas.openxmlformats.org/drawingml/2006/table">
            <a:tbl>
              <a:tblPr>
                <a:noFill/>
                <a:tableStyleId>{A4D227CC-58A6-4169-ADD9-680DC9E22EEE}</a:tableStyleId>
              </a:tblPr>
              <a:tblGrid>
                <a:gridCol w="1408775"/>
                <a:gridCol w="1229375"/>
                <a:gridCol w="1194600"/>
                <a:gridCol w="612725"/>
                <a:gridCol w="1424025"/>
                <a:gridCol w="1216025"/>
                <a:gridCol w="1162200"/>
              </a:tblGrid>
              <a:tr h="302050">
                <a:tc gridSpan="3">
                  <a:txBody>
                    <a:bodyPr/>
                    <a:lstStyle/>
                    <a:p>
                      <a:pPr indent="0" lvl="0" marL="0" rtl="0" algn="ctr">
                        <a:spcBef>
                          <a:spcPts val="0"/>
                        </a:spcBef>
                        <a:spcAft>
                          <a:spcPts val="0"/>
                        </a:spcAft>
                        <a:buNone/>
                      </a:pPr>
                      <a:r>
                        <a:rPr lang="en">
                          <a:solidFill>
                            <a:srgbClr val="434343"/>
                          </a:solidFill>
                        </a:rPr>
                        <a:t>Model 1: Highest Mean </a:t>
                      </a:r>
                      <a:r>
                        <a:rPr lang="en">
                          <a:solidFill>
                            <a:srgbClr val="434343"/>
                          </a:solidFill>
                        </a:rPr>
                        <a:t>Precision</a:t>
                      </a:r>
                      <a:endParaRPr>
                        <a:solidFill>
                          <a:srgbClr val="434343"/>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hMerge="1"/>
                <a:tc hMerge="1"/>
                <a:tc>
                  <a:txBody>
                    <a:bodyPr/>
                    <a:lstStyle/>
                    <a:p>
                      <a:pPr indent="0" lvl="0" marL="0" rtl="0" algn="ctr">
                        <a:spcBef>
                          <a:spcPts val="0"/>
                        </a:spcBef>
                        <a:spcAft>
                          <a:spcPts val="0"/>
                        </a:spcAft>
                        <a:buNone/>
                      </a:pPr>
                      <a:r>
                        <a:t/>
                      </a:r>
                      <a:endParaRPr>
                        <a:solidFill>
                          <a:srgbClr val="434343"/>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gridSpan="3">
                  <a:txBody>
                    <a:bodyPr/>
                    <a:lstStyle/>
                    <a:p>
                      <a:pPr indent="0" lvl="0" marL="0" rtl="0" algn="ctr">
                        <a:spcBef>
                          <a:spcPts val="0"/>
                        </a:spcBef>
                        <a:spcAft>
                          <a:spcPts val="0"/>
                        </a:spcAft>
                        <a:buNone/>
                      </a:pPr>
                      <a:r>
                        <a:rPr lang="en">
                          <a:solidFill>
                            <a:srgbClr val="434343"/>
                          </a:solidFill>
                        </a:rPr>
                        <a:t>Model 2: Minimax Precision</a:t>
                      </a:r>
                      <a:endParaRPr>
                        <a:solidFill>
                          <a:srgbClr val="434343"/>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hMerge="1"/>
                <a:tc hMerge="1"/>
              </a:tr>
              <a:tr h="273150">
                <a:tc>
                  <a:txBody>
                    <a:bodyPr/>
                    <a:lstStyle/>
                    <a:p>
                      <a:pPr indent="0" lvl="0" marL="0" rtl="0" algn="ctr">
                        <a:spcBef>
                          <a:spcPts val="0"/>
                        </a:spcBef>
                        <a:spcAft>
                          <a:spcPts val="0"/>
                        </a:spcAft>
                        <a:buNone/>
                      </a:pPr>
                      <a:r>
                        <a:rPr lang="en">
                          <a:solidFill>
                            <a:srgbClr val="FFFFFF"/>
                          </a:solidFill>
                        </a:rPr>
                        <a:t>Features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a:solidFill>
                            <a:srgbClr val="FFFFFF"/>
                          </a:solidFill>
                        </a:rPr>
                        <a:t>Top 3%</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a:solidFill>
                            <a:srgbClr val="FFFFFF"/>
                          </a:solidFill>
                        </a:rPr>
                        <a:t>Bottom 97%</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a:solidFill>
                            <a:srgbClr val="FFFFFF"/>
                          </a:solidFill>
                        </a:rPr>
                        <a:t>Rank</a:t>
                      </a:r>
                      <a:endParaRPr>
                        <a:solidFill>
                          <a:srgbClr val="FFFFFF"/>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a:solidFill>
                            <a:srgbClr val="FFFFFF"/>
                          </a:solidFill>
                        </a:rPr>
                        <a:t>Features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a:solidFill>
                            <a:srgbClr val="FFFFFF"/>
                          </a:solidFill>
                        </a:rPr>
                        <a:t>Top 3%</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a:solidFill>
                            <a:srgbClr val="FFFFFF"/>
                          </a:solidFill>
                        </a:rPr>
                        <a:t>Bottom 97%</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666666"/>
                    </a:solidFill>
                  </a:tcPr>
                </a:tc>
              </a:tr>
              <a:tr h="522075">
                <a:tc>
                  <a:txBody>
                    <a:bodyPr/>
                    <a:lstStyle/>
                    <a:p>
                      <a:pPr indent="0" lvl="0" marL="0" rtl="0" algn="l">
                        <a:spcBef>
                          <a:spcPts val="0"/>
                        </a:spcBef>
                        <a:spcAft>
                          <a:spcPts val="0"/>
                        </a:spcAft>
                        <a:buNone/>
                      </a:pPr>
                      <a:r>
                        <a:rPr lang="en">
                          <a:solidFill>
                            <a:srgbClr val="FFFFFF"/>
                          </a:solidFill>
                        </a:rPr>
                        <a:t>total inspections in 5 years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2.613</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0.103</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lang="en">
                          <a:solidFill>
                            <a:srgbClr val="FFFFFF"/>
                          </a:solidFill>
                        </a:rPr>
                        <a:t>1</a:t>
                      </a:r>
                      <a:endParaRPr>
                        <a:solidFill>
                          <a:srgbClr val="FFFFFF"/>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FFFF"/>
                          </a:solidFill>
                        </a:rPr>
                        <a:t>total violations</a:t>
                      </a:r>
                      <a:endParaRPr>
                        <a:solidFill>
                          <a:srgbClr val="FFFFFF"/>
                        </a:solidFill>
                      </a:endParaRPr>
                    </a:p>
                    <a:p>
                      <a:pPr indent="0" lvl="0" marL="0" rtl="0" algn="l">
                        <a:spcBef>
                          <a:spcPts val="0"/>
                        </a:spcBef>
                        <a:spcAft>
                          <a:spcPts val="0"/>
                        </a:spcAft>
                        <a:buNone/>
                      </a:pPr>
                      <a:r>
                        <a:rPr lang="en">
                          <a:solidFill>
                            <a:srgbClr val="FFFFFF"/>
                          </a:solidFill>
                        </a:rPr>
                        <a:t>in 5 years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1.691</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0.075</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r>
              <a:tr h="522075">
                <a:tc>
                  <a:txBody>
                    <a:bodyPr/>
                    <a:lstStyle/>
                    <a:p>
                      <a:pPr indent="0" lvl="0" marL="0" rtl="0" algn="l">
                        <a:spcBef>
                          <a:spcPts val="0"/>
                        </a:spcBef>
                        <a:spcAft>
                          <a:spcPts val="0"/>
                        </a:spcAft>
                        <a:buNone/>
                      </a:pPr>
                      <a:r>
                        <a:rPr lang="en">
                          <a:solidFill>
                            <a:srgbClr val="FFFFFF"/>
                          </a:solidFill>
                        </a:rPr>
                        <a:t>total violations</a:t>
                      </a:r>
                      <a:endParaRPr>
                        <a:solidFill>
                          <a:srgbClr val="FFFFFF"/>
                        </a:solidFill>
                      </a:endParaRPr>
                    </a:p>
                    <a:p>
                      <a:pPr indent="0" lvl="0" marL="0" rtl="0" algn="l">
                        <a:spcBef>
                          <a:spcPts val="0"/>
                        </a:spcBef>
                        <a:spcAft>
                          <a:spcPts val="0"/>
                        </a:spcAft>
                        <a:buNone/>
                      </a:pPr>
                      <a:r>
                        <a:rPr lang="en">
                          <a:solidFill>
                            <a:srgbClr val="FFFFFF"/>
                          </a:solidFill>
                        </a:rPr>
                        <a:t>in 5 years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2.588</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0.047</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lang="en">
                          <a:solidFill>
                            <a:srgbClr val="FFFFFF"/>
                          </a:solidFill>
                        </a:rPr>
                        <a:t>2</a:t>
                      </a:r>
                      <a:endParaRPr>
                        <a:solidFill>
                          <a:srgbClr val="FFFFFF"/>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rgbClr val="FFFFFF"/>
                          </a:solidFill>
                        </a:rPr>
                        <a:t>total inspections in 5 years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1.706</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0.131</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r>
              <a:tr h="522075">
                <a:tc>
                  <a:txBody>
                    <a:bodyPr/>
                    <a:lstStyle/>
                    <a:p>
                      <a:pPr indent="0" lvl="0" marL="0" rtl="0" algn="l">
                        <a:spcBef>
                          <a:spcPts val="0"/>
                        </a:spcBef>
                        <a:spcAft>
                          <a:spcPts val="0"/>
                        </a:spcAft>
                        <a:buNone/>
                      </a:pPr>
                      <a:r>
                        <a:rPr lang="en">
                          <a:solidFill>
                            <a:srgbClr val="FFFFFF"/>
                          </a:solidFill>
                        </a:rPr>
                        <a:t>violated in 5 years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Clr>
                          <a:schemeClr val="dk1"/>
                        </a:buClr>
                        <a:buSzPts val="1100"/>
                        <a:buFont typeface="Arial"/>
                        <a:buNone/>
                      </a:pPr>
                      <a:r>
                        <a:rPr lang="en">
                          <a:solidFill>
                            <a:srgbClr val="FFFFFF"/>
                          </a:solidFill>
                        </a:rPr>
                        <a:t>1.480</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0.041</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lang="en">
                          <a:solidFill>
                            <a:srgbClr val="FFFFFF"/>
                          </a:solidFill>
                        </a:rPr>
                        <a:t>3</a:t>
                      </a:r>
                      <a:endParaRPr>
                        <a:solidFill>
                          <a:srgbClr val="FFFFFF"/>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FFFF"/>
                          </a:solidFill>
                        </a:rPr>
                        <a:t>number vehicles </a:t>
                      </a:r>
                      <a:r>
                        <a:rPr lang="en">
                          <a:solidFill>
                            <a:srgbClr val="FFFFFF"/>
                          </a:solidFill>
                        </a:rPr>
                        <a:t>(acs)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309354.0</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195816.4</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r>
              <a:tr h="522075">
                <a:tc>
                  <a:txBody>
                    <a:bodyPr/>
                    <a:lstStyle/>
                    <a:p>
                      <a:pPr indent="0" lvl="0" marL="0" rtl="0" algn="l">
                        <a:spcBef>
                          <a:spcPts val="0"/>
                        </a:spcBef>
                        <a:spcAft>
                          <a:spcPts val="0"/>
                        </a:spcAft>
                        <a:buNone/>
                      </a:pPr>
                      <a:r>
                        <a:rPr lang="en">
                          <a:solidFill>
                            <a:srgbClr val="FFFFFF"/>
                          </a:solidFill>
                        </a:rPr>
                        <a:t>heating total </a:t>
                      </a:r>
                      <a:r>
                        <a:rPr lang="en">
                          <a:solidFill>
                            <a:srgbClr val="FFFFFF"/>
                          </a:solidFill>
                        </a:rPr>
                        <a:t>(acs)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352463.2</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504660.6</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lang="en">
                          <a:solidFill>
                            <a:srgbClr val="FFFFFF"/>
                          </a:solidFill>
                        </a:rPr>
                        <a:t>4</a:t>
                      </a:r>
                      <a:endParaRPr>
                        <a:solidFill>
                          <a:srgbClr val="FFFFFF"/>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FFFF"/>
                          </a:solidFill>
                        </a:rPr>
                        <a:t>median income</a:t>
                      </a:r>
                      <a:br>
                        <a:rPr lang="en">
                          <a:solidFill>
                            <a:srgbClr val="FFFFFF"/>
                          </a:solidFill>
                        </a:rPr>
                      </a:br>
                      <a:r>
                        <a:rPr lang="en">
                          <a:solidFill>
                            <a:srgbClr val="FFFFFF"/>
                          </a:solidFill>
                        </a:rPr>
                        <a:t>(acs)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75936.3</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57577.3</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r>
              <a:tr h="522075">
                <a:tc>
                  <a:txBody>
                    <a:bodyPr/>
                    <a:lstStyle/>
                    <a:p>
                      <a:pPr indent="0" lvl="0" marL="0" rtl="0" algn="l">
                        <a:spcBef>
                          <a:spcPts val="0"/>
                        </a:spcBef>
                        <a:spcAft>
                          <a:spcPts val="0"/>
                        </a:spcAft>
                        <a:buNone/>
                      </a:pPr>
                      <a:r>
                        <a:rPr lang="en">
                          <a:solidFill>
                            <a:srgbClr val="FFFFFF"/>
                          </a:solidFill>
                        </a:rPr>
                        <a:t>number vehicles (acs)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306937.9</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195891.1</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lang="en">
                          <a:solidFill>
                            <a:srgbClr val="FFFFFF"/>
                          </a:solidFill>
                        </a:rPr>
                        <a:t>5</a:t>
                      </a:r>
                      <a:endParaRPr>
                        <a:solidFill>
                          <a:srgbClr val="FFFFFF"/>
                        </a:solidFill>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FFFF"/>
                          </a:solidFill>
                        </a:rPr>
                        <a:t>structure year</a:t>
                      </a:r>
                      <a:br>
                        <a:rPr lang="en">
                          <a:solidFill>
                            <a:srgbClr val="FFFFFF"/>
                          </a:solidFill>
                        </a:rPr>
                      </a:br>
                      <a:r>
                        <a:rPr lang="en">
                          <a:solidFill>
                            <a:srgbClr val="FFFFFF"/>
                          </a:solidFill>
                        </a:rPr>
                        <a:t>(acs)</a:t>
                      </a:r>
                      <a:endParaRPr>
                        <a:solidFill>
                          <a:srgbClr val="FFFFFF"/>
                        </a:solidFill>
                      </a:endParaRPr>
                    </a:p>
                  </a:txBody>
                  <a:tcPr marT="0" marB="0" marR="45700"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1944.55</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FFFFF"/>
                          </a:solidFill>
                        </a:rPr>
                        <a:t>1948.38</a:t>
                      </a:r>
                      <a:endParaRPr>
                        <a:solidFill>
                          <a:srgbClr val="FFFFFF"/>
                        </a:solidFill>
                      </a:endParaRPr>
                    </a:p>
                  </a:txBody>
                  <a:tcPr marT="0" marB="0" marR="91425" marL="45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434343"/>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Analysis</a:t>
            </a:r>
            <a:endParaRPr b="1">
              <a:solidFill>
                <a:schemeClr val="lt1"/>
              </a:solidFill>
            </a:endParaRPr>
          </a:p>
        </p:txBody>
      </p:sp>
      <p:sp>
        <p:nvSpPr>
          <p:cNvPr id="287" name="Google Shape;287;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Our models discovered that the LQGs most likely to experience a violation were located in </a:t>
            </a:r>
            <a:r>
              <a:rPr b="1" lang="en">
                <a:solidFill>
                  <a:schemeClr val="lt1"/>
                </a:solidFill>
              </a:rPr>
              <a:t>larger, metropolitan areas</a:t>
            </a:r>
            <a:r>
              <a:rPr lang="en">
                <a:solidFill>
                  <a:schemeClr val="lt1"/>
                </a:solidFill>
              </a:rPr>
              <a:t>.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There was also a general trend towards the policy setting of a specific year; The EPA finds more violations in years it does more inspections in general.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This indicates that violations may hold steady or even increase, but </a:t>
            </a:r>
            <a:r>
              <a:rPr b="1" lang="en">
                <a:solidFill>
                  <a:schemeClr val="lt1"/>
                </a:solidFill>
              </a:rPr>
              <a:t>the inspection capacity dictates whether these violations are actually uncovered and investigated</a:t>
            </a:r>
            <a:r>
              <a:rPr lang="en">
                <a:solidFill>
                  <a:schemeClr val="lt1"/>
                </a:solidFill>
              </a:rPr>
              <a: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Wider coverage in general (inspecting random facilities rather than historical abusers) would shed more light on actual underlying indicators.</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Fairness Audit: FNR</a:t>
            </a:r>
            <a:endParaRPr b="1">
              <a:solidFill>
                <a:srgbClr val="FFFFFF"/>
              </a:solidFill>
            </a:endParaRPr>
          </a:p>
        </p:txBody>
      </p:sp>
      <p:sp>
        <p:nvSpPr>
          <p:cNvPr id="293" name="Google Shape;293;p48"/>
          <p:cNvSpPr txBox="1"/>
          <p:nvPr/>
        </p:nvSpPr>
        <p:spPr>
          <a:xfrm>
            <a:off x="311700" y="1010075"/>
            <a:ext cx="8458800" cy="9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3F3F3"/>
                </a:solidFill>
              </a:rPr>
              <a:t>Our group wanted to ensure that our model did not relay bias towards high poverty zip codes, based on pre-existing research into equity and systemic issues in inspections.</a:t>
            </a:r>
            <a:endParaRPr sz="1500">
              <a:solidFill>
                <a:srgbClr val="F3F3F3"/>
              </a:solidFill>
            </a:endParaRPr>
          </a:p>
          <a:p>
            <a:pPr indent="0" lvl="0" marL="0" rtl="0" algn="l">
              <a:spcBef>
                <a:spcPts val="0"/>
              </a:spcBef>
              <a:spcAft>
                <a:spcPts val="0"/>
              </a:spcAft>
              <a:buNone/>
            </a:pPr>
            <a:r>
              <a:rPr b="1" lang="en" sz="1500">
                <a:solidFill>
                  <a:srgbClr val="F3F3F3"/>
                </a:solidFill>
              </a:rPr>
              <a:t>Our Protected Groups</a:t>
            </a:r>
            <a:r>
              <a:rPr lang="en" sz="1500">
                <a:solidFill>
                  <a:srgbClr val="F3F3F3"/>
                </a:solidFill>
              </a:rPr>
              <a:t>: High Poverty Zip Codes (&gt; than NY Average)</a:t>
            </a:r>
            <a:endParaRPr sz="1500">
              <a:solidFill>
                <a:srgbClr val="F3F3F3"/>
              </a:solidFill>
            </a:endParaRPr>
          </a:p>
          <a:p>
            <a:pPr indent="0" lvl="0" marL="0" rtl="0" algn="l">
              <a:spcBef>
                <a:spcPts val="0"/>
              </a:spcBef>
              <a:spcAft>
                <a:spcPts val="0"/>
              </a:spcAft>
              <a:buNone/>
            </a:pPr>
            <a:r>
              <a:t/>
            </a:r>
            <a:endParaRPr sz="1500">
              <a:solidFill>
                <a:srgbClr val="F3F3F3"/>
              </a:solidFill>
            </a:endParaRPr>
          </a:p>
          <a:p>
            <a:pPr indent="0" lvl="0" marL="0" rtl="0" algn="l">
              <a:spcBef>
                <a:spcPts val="0"/>
              </a:spcBef>
              <a:spcAft>
                <a:spcPts val="0"/>
              </a:spcAft>
              <a:buNone/>
            </a:pPr>
            <a:r>
              <a:rPr b="1" lang="en" sz="1500">
                <a:solidFill>
                  <a:srgbClr val="F3F3F3"/>
                </a:solidFill>
              </a:rPr>
              <a:t>Our Metric of Interest</a:t>
            </a:r>
            <a:r>
              <a:rPr lang="en" sz="1500">
                <a:solidFill>
                  <a:srgbClr val="F3F3F3"/>
                </a:solidFill>
              </a:rPr>
              <a:t>: False Negative Rate + FNR Disparity</a:t>
            </a:r>
            <a:endParaRPr sz="1500">
              <a:solidFill>
                <a:srgbClr val="F3F3F3"/>
              </a:solidFill>
            </a:endParaRPr>
          </a:p>
          <a:p>
            <a:pPr indent="0" lvl="0" marL="0" rtl="0" algn="l">
              <a:spcBef>
                <a:spcPts val="0"/>
              </a:spcBef>
              <a:spcAft>
                <a:spcPts val="0"/>
              </a:spcAft>
              <a:buNone/>
            </a:pPr>
            <a:r>
              <a:t/>
            </a:r>
            <a:endParaRPr sz="1500">
              <a:solidFill>
                <a:srgbClr val="F3F3F3"/>
              </a:solidFill>
            </a:endParaRPr>
          </a:p>
        </p:txBody>
      </p:sp>
      <p:pic>
        <p:nvPicPr>
          <p:cNvPr id="294" name="Google Shape;294;p48"/>
          <p:cNvPicPr preferRelativeResize="0"/>
          <p:nvPr/>
        </p:nvPicPr>
        <p:blipFill>
          <a:blip r:embed="rId3">
            <a:alphaModFix/>
          </a:blip>
          <a:stretch>
            <a:fillRect/>
          </a:stretch>
        </p:blipFill>
        <p:spPr>
          <a:xfrm>
            <a:off x="4890353" y="2475125"/>
            <a:ext cx="3679456" cy="2468350"/>
          </a:xfrm>
          <a:prstGeom prst="rect">
            <a:avLst/>
          </a:prstGeom>
          <a:noFill/>
          <a:ln>
            <a:noFill/>
          </a:ln>
        </p:spPr>
      </p:pic>
      <p:pic>
        <p:nvPicPr>
          <p:cNvPr id="295" name="Google Shape;295;p48"/>
          <p:cNvPicPr preferRelativeResize="0"/>
          <p:nvPr/>
        </p:nvPicPr>
        <p:blipFill>
          <a:blip r:embed="rId4">
            <a:alphaModFix/>
          </a:blip>
          <a:stretch>
            <a:fillRect/>
          </a:stretch>
        </p:blipFill>
        <p:spPr>
          <a:xfrm>
            <a:off x="1081250" y="5761850"/>
            <a:ext cx="2857500" cy="2562225"/>
          </a:xfrm>
          <a:prstGeom prst="rect">
            <a:avLst/>
          </a:prstGeom>
          <a:noFill/>
          <a:ln>
            <a:noFill/>
          </a:ln>
        </p:spPr>
      </p:pic>
      <p:pic>
        <p:nvPicPr>
          <p:cNvPr id="296" name="Google Shape;296;p48"/>
          <p:cNvPicPr preferRelativeResize="0"/>
          <p:nvPr/>
        </p:nvPicPr>
        <p:blipFill>
          <a:blip r:embed="rId5">
            <a:alphaModFix/>
          </a:blip>
          <a:stretch>
            <a:fillRect/>
          </a:stretch>
        </p:blipFill>
        <p:spPr>
          <a:xfrm>
            <a:off x="4360705" y="5967225"/>
            <a:ext cx="3054919" cy="2840425"/>
          </a:xfrm>
          <a:prstGeom prst="rect">
            <a:avLst/>
          </a:prstGeom>
          <a:noFill/>
          <a:ln>
            <a:noFill/>
          </a:ln>
        </p:spPr>
      </p:pic>
      <p:pic>
        <p:nvPicPr>
          <p:cNvPr id="297" name="Google Shape;297;p48"/>
          <p:cNvPicPr preferRelativeResize="0"/>
          <p:nvPr/>
        </p:nvPicPr>
        <p:blipFill>
          <a:blip r:embed="rId6">
            <a:alphaModFix/>
          </a:blip>
          <a:stretch>
            <a:fillRect/>
          </a:stretch>
        </p:blipFill>
        <p:spPr>
          <a:xfrm>
            <a:off x="506375" y="2475125"/>
            <a:ext cx="3679450" cy="25039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FNR Analysis</a:t>
            </a:r>
            <a:endParaRPr b="1"/>
          </a:p>
        </p:txBody>
      </p:sp>
      <p:sp>
        <p:nvSpPr>
          <p:cNvPr id="303" name="Google Shape;303;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rPr>
              <a:t>Our model did not show the same bias that exists within the baseline status quo. In fact, one model was more likely to overlook violations within high poverty zip codes, with relation to higher income areas. This was seen as problematic, with relation to health quality.</a:t>
            </a:r>
            <a:endParaRPr sz="2200">
              <a:solidFill>
                <a:schemeClr val="lt1"/>
              </a:solidFill>
            </a:endParaRPr>
          </a:p>
          <a:p>
            <a:pPr indent="0" lvl="0" marL="0" rtl="0" algn="l">
              <a:spcBef>
                <a:spcPts val="1600"/>
              </a:spcBef>
              <a:spcAft>
                <a:spcPts val="1600"/>
              </a:spcAft>
              <a:buNone/>
            </a:pPr>
            <a:r>
              <a:rPr lang="en" sz="2200">
                <a:solidFill>
                  <a:schemeClr val="lt1"/>
                </a:solidFill>
              </a:rPr>
              <a:t> We subsequently selected a new model with a slightly lower performance in accuracy/precision, but a greater degree of trustworthiness and coverage across zip codes and income levels.</a:t>
            </a:r>
            <a:endParaRPr sz="22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Fairness Audit: Top 5 Models on Mean Precision</a:t>
            </a:r>
            <a:endParaRPr b="1">
              <a:solidFill>
                <a:srgbClr val="FFFFFF"/>
              </a:solidFill>
            </a:endParaRPr>
          </a:p>
        </p:txBody>
      </p:sp>
      <p:graphicFrame>
        <p:nvGraphicFramePr>
          <p:cNvPr id="309" name="Google Shape;309;p50"/>
          <p:cNvGraphicFramePr/>
          <p:nvPr/>
        </p:nvGraphicFramePr>
        <p:xfrm>
          <a:off x="653075" y="1660125"/>
          <a:ext cx="3000000" cy="3000000"/>
        </p:xfrm>
        <a:graphic>
          <a:graphicData uri="http://schemas.openxmlformats.org/drawingml/2006/table">
            <a:tbl>
              <a:tblPr>
                <a:noFill/>
                <a:tableStyleId>{F9D838E0-02CB-4909-A17A-81CC25A3AE7C}</a:tableStyleId>
              </a:tblPr>
              <a:tblGrid>
                <a:gridCol w="1391475"/>
                <a:gridCol w="990300"/>
                <a:gridCol w="1331225"/>
                <a:gridCol w="1376775"/>
                <a:gridCol w="1330150"/>
                <a:gridCol w="1076675"/>
              </a:tblGrid>
              <a:tr h="190500">
                <a:tc>
                  <a:txBody>
                    <a:bodyPr/>
                    <a:lstStyle/>
                    <a:p>
                      <a:pPr indent="0" lvl="0" marL="0" rtl="0" algn="l">
                        <a:spcBef>
                          <a:spcPts val="0"/>
                        </a:spcBef>
                        <a:spcAft>
                          <a:spcPts val="0"/>
                        </a:spcAft>
                        <a:buNone/>
                      </a:pPr>
                      <a:r>
                        <a:rPr b="1" lang="en">
                          <a:solidFill>
                            <a:srgbClr val="F3F3F3"/>
                          </a:solidFill>
                        </a:rPr>
                        <a:t>Model Type</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Max</a:t>
                      </a:r>
                      <a:endParaRPr b="1">
                        <a:solidFill>
                          <a:srgbClr val="F3F3F3"/>
                        </a:solidFill>
                      </a:endParaRPr>
                    </a:p>
                    <a:p>
                      <a:pPr indent="0" lvl="0" marL="0" rtl="0" algn="l">
                        <a:spcBef>
                          <a:spcPts val="0"/>
                        </a:spcBef>
                        <a:spcAft>
                          <a:spcPts val="0"/>
                        </a:spcAft>
                        <a:buNone/>
                      </a:pPr>
                      <a:r>
                        <a:rPr b="1" lang="en">
                          <a:solidFill>
                            <a:srgbClr val="F3F3F3"/>
                          </a:solidFill>
                        </a:rPr>
                        <a:t>Depth</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Min Sample</a:t>
                      </a:r>
                      <a:endParaRPr b="1">
                        <a:solidFill>
                          <a:srgbClr val="F3F3F3"/>
                        </a:solidFill>
                      </a:endParaRPr>
                    </a:p>
                    <a:p>
                      <a:pPr indent="0" lvl="0" marL="0" rtl="0" algn="l">
                        <a:spcBef>
                          <a:spcPts val="0"/>
                        </a:spcBef>
                        <a:spcAft>
                          <a:spcPts val="0"/>
                        </a:spcAft>
                        <a:buNone/>
                      </a:pPr>
                      <a:r>
                        <a:rPr b="1" lang="en">
                          <a:solidFill>
                            <a:srgbClr val="F3F3F3"/>
                          </a:solidFill>
                        </a:rPr>
                        <a:t>Splits</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N Estimators</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Mean Precision</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b="1" lang="en">
                          <a:solidFill>
                            <a:srgbClr val="F3F3F3"/>
                          </a:solidFill>
                        </a:rPr>
                        <a:t>FNR</a:t>
                      </a:r>
                      <a:endParaRPr b="1">
                        <a:solidFill>
                          <a:srgbClr val="F3F3F3"/>
                        </a:solidFill>
                      </a:endParaRPr>
                    </a:p>
                    <a:p>
                      <a:pPr indent="0" lvl="0" marL="0" rtl="0" algn="r">
                        <a:spcBef>
                          <a:spcPts val="0"/>
                        </a:spcBef>
                        <a:spcAft>
                          <a:spcPts val="0"/>
                        </a:spcAft>
                        <a:buNone/>
                      </a:pPr>
                      <a:r>
                        <a:rPr b="1" lang="en">
                          <a:solidFill>
                            <a:srgbClr val="F3F3F3"/>
                          </a:solidFill>
                        </a:rPr>
                        <a:t>disparity</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10000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0.895</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9CB9C"/>
                          </a:solidFill>
                        </a:rPr>
                        <a:t>0.928</a:t>
                      </a:r>
                      <a:endParaRPr>
                        <a:solidFill>
                          <a:srgbClr val="F9CB9C"/>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None</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10000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0.895</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spcBef>
                          <a:spcPts val="0"/>
                        </a:spcBef>
                        <a:spcAft>
                          <a:spcPts val="0"/>
                        </a:spcAft>
                        <a:buNone/>
                      </a:pPr>
                      <a:r>
                        <a:rPr lang="en">
                          <a:solidFill>
                            <a:srgbClr val="F9CB9C"/>
                          </a:solidFill>
                        </a:rPr>
                        <a:t>0.928</a:t>
                      </a:r>
                      <a:endParaRPr>
                        <a:solidFill>
                          <a:srgbClr val="F9CB9C"/>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2</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20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0.883</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9CB9C"/>
                          </a:solidFill>
                        </a:rPr>
                        <a:t>0.923</a:t>
                      </a:r>
                      <a:endParaRPr>
                        <a:solidFill>
                          <a:srgbClr val="F9CB9C"/>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None</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1000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0.876</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a:t>
                      </a:r>
                      <a:r>
                        <a:rPr lang="en">
                          <a:solidFill>
                            <a:srgbClr val="F3F3F3"/>
                          </a:solidFill>
                        </a:rPr>
                        <a:t>.945</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1000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0.876</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0.945</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Fairness Audit: Top 5 Models for FNR</a:t>
            </a:r>
            <a:endParaRPr b="1">
              <a:solidFill>
                <a:srgbClr val="FFFFFF"/>
              </a:solidFill>
            </a:endParaRPr>
          </a:p>
        </p:txBody>
      </p:sp>
      <p:graphicFrame>
        <p:nvGraphicFramePr>
          <p:cNvPr id="315" name="Google Shape;315;p51"/>
          <p:cNvGraphicFramePr/>
          <p:nvPr/>
        </p:nvGraphicFramePr>
        <p:xfrm>
          <a:off x="158400" y="1309450"/>
          <a:ext cx="3000000" cy="3000000"/>
        </p:xfrm>
        <a:graphic>
          <a:graphicData uri="http://schemas.openxmlformats.org/drawingml/2006/table">
            <a:tbl>
              <a:tblPr>
                <a:noFill/>
                <a:tableStyleId>{F9D838E0-02CB-4909-A17A-81CC25A3AE7C}</a:tableStyleId>
              </a:tblPr>
              <a:tblGrid>
                <a:gridCol w="1392750"/>
                <a:gridCol w="991200"/>
                <a:gridCol w="1503225"/>
                <a:gridCol w="1347925"/>
                <a:gridCol w="1562450"/>
                <a:gridCol w="1168075"/>
                <a:gridCol w="861575"/>
              </a:tblGrid>
              <a:tr h="190500">
                <a:tc>
                  <a:txBody>
                    <a:bodyPr/>
                    <a:lstStyle/>
                    <a:p>
                      <a:pPr indent="0" lvl="0" marL="0" rtl="0" algn="l">
                        <a:spcBef>
                          <a:spcPts val="0"/>
                        </a:spcBef>
                        <a:spcAft>
                          <a:spcPts val="0"/>
                        </a:spcAft>
                        <a:buNone/>
                      </a:pPr>
                      <a:r>
                        <a:rPr b="1" lang="en">
                          <a:solidFill>
                            <a:srgbClr val="F3F3F3"/>
                          </a:solidFill>
                        </a:rPr>
                        <a:t>Model Type</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Max</a:t>
                      </a:r>
                      <a:endParaRPr b="1">
                        <a:solidFill>
                          <a:srgbClr val="F3F3F3"/>
                        </a:solidFill>
                      </a:endParaRPr>
                    </a:p>
                    <a:p>
                      <a:pPr indent="0" lvl="0" marL="0" rtl="0" algn="l">
                        <a:spcBef>
                          <a:spcPts val="0"/>
                        </a:spcBef>
                        <a:spcAft>
                          <a:spcPts val="0"/>
                        </a:spcAft>
                        <a:buNone/>
                      </a:pPr>
                      <a:r>
                        <a:rPr b="1" lang="en">
                          <a:solidFill>
                            <a:srgbClr val="F3F3F3"/>
                          </a:solidFill>
                        </a:rPr>
                        <a:t>Depth</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Min Sample</a:t>
                      </a:r>
                      <a:endParaRPr b="1">
                        <a:solidFill>
                          <a:srgbClr val="F3F3F3"/>
                        </a:solidFill>
                      </a:endParaRPr>
                    </a:p>
                    <a:p>
                      <a:pPr indent="0" lvl="0" marL="0" rtl="0" algn="l">
                        <a:spcBef>
                          <a:spcPts val="0"/>
                        </a:spcBef>
                        <a:spcAft>
                          <a:spcPts val="0"/>
                        </a:spcAft>
                        <a:buNone/>
                      </a:pPr>
                      <a:r>
                        <a:rPr b="1" lang="en">
                          <a:solidFill>
                            <a:srgbClr val="F3F3F3"/>
                          </a:solidFill>
                        </a:rPr>
                        <a:t>Splits</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N Estimators</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
                          <a:solidFill>
                            <a:srgbClr val="F3F3F3"/>
                          </a:solidFill>
                        </a:rPr>
                        <a:t>Mean Precision</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l">
                        <a:spcBef>
                          <a:spcPts val="0"/>
                        </a:spcBef>
                        <a:spcAft>
                          <a:spcPts val="0"/>
                        </a:spcAft>
                        <a:buNone/>
                      </a:pPr>
                      <a:r>
                        <a:rPr b="1" lang="en">
                          <a:solidFill>
                            <a:srgbClr val="F3F3F3"/>
                          </a:solidFill>
                        </a:rPr>
                        <a:t>FNR</a:t>
                      </a:r>
                      <a:endParaRPr b="1">
                        <a:solidFill>
                          <a:srgbClr val="F3F3F3"/>
                        </a:solidFill>
                      </a:endParaRPr>
                    </a:p>
                    <a:p>
                      <a:pPr indent="0" lvl="0" marL="0" rtl="0" algn="l">
                        <a:spcBef>
                          <a:spcPts val="0"/>
                        </a:spcBef>
                        <a:spcAft>
                          <a:spcPts val="0"/>
                        </a:spcAft>
                        <a:buNone/>
                      </a:pPr>
                      <a:r>
                        <a:rPr b="1" lang="en">
                          <a:solidFill>
                            <a:srgbClr val="F3F3F3"/>
                          </a:solidFill>
                        </a:rPr>
                        <a:t>Disparity</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l">
                        <a:spcBef>
                          <a:spcPts val="0"/>
                        </a:spcBef>
                        <a:spcAft>
                          <a:spcPts val="0"/>
                        </a:spcAft>
                        <a:buNone/>
                      </a:pPr>
                      <a:r>
                        <a:rPr b="1" lang="en">
                          <a:solidFill>
                            <a:srgbClr val="F3F3F3"/>
                          </a:solidFill>
                        </a:rPr>
                        <a:t>FNR</a:t>
                      </a:r>
                      <a:endParaRPr b="1">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6B26B"/>
                          </a:solidFill>
                        </a:rPr>
                        <a:t>random_forest </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6B26B"/>
                          </a:solidFill>
                        </a:rPr>
                        <a:t>50</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6B26B"/>
                          </a:solidFill>
                        </a:rPr>
                        <a:t>50</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6B26B"/>
                          </a:solidFill>
                        </a:rPr>
                        <a:t>10000</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6B26B"/>
                          </a:solidFill>
                        </a:rPr>
                        <a:t>0.763</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6B26B"/>
                          </a:solidFill>
                        </a:rPr>
                        <a:t>0.396</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6B26B"/>
                          </a:solidFill>
                        </a:rPr>
                        <a:t>0.154</a:t>
                      </a:r>
                      <a:endParaRPr>
                        <a:solidFill>
                          <a:srgbClr val="F6B26B"/>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None</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Clr>
                          <a:schemeClr val="dk1"/>
                        </a:buClr>
                        <a:buSzPts val="1100"/>
                        <a:buFont typeface="Arial"/>
                        <a:buNone/>
                      </a:pPr>
                      <a:r>
                        <a:rPr lang="en">
                          <a:solidFill>
                            <a:srgbClr val="F3F3F3"/>
                          </a:solidFill>
                        </a:rPr>
                        <a:t>10000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0.664</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0.534</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0.125</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2</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20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0.664</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0.534</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0.125</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None</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1000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0.718</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0.563</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0.231</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r h="190500">
                <a:tc>
                  <a:txBody>
                    <a:bodyPr/>
                    <a:lstStyle/>
                    <a:p>
                      <a:pPr indent="0" lvl="0" marL="0" rtl="0" algn="l">
                        <a:spcBef>
                          <a:spcPts val="0"/>
                        </a:spcBef>
                        <a:spcAft>
                          <a:spcPts val="0"/>
                        </a:spcAft>
                        <a:buNone/>
                      </a:pPr>
                      <a:r>
                        <a:rPr lang="en">
                          <a:solidFill>
                            <a:srgbClr val="F3F3F3"/>
                          </a:solidFill>
                        </a:rPr>
                        <a:t>random_forest </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50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1000</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r">
                        <a:lnSpc>
                          <a:spcPct val="115000"/>
                        </a:lnSpc>
                        <a:spcBef>
                          <a:spcPts val="0"/>
                        </a:spcBef>
                        <a:spcAft>
                          <a:spcPts val="0"/>
                        </a:spcAft>
                        <a:buNone/>
                      </a:pPr>
                      <a:r>
                        <a:rPr lang="en">
                          <a:solidFill>
                            <a:srgbClr val="F3F3F3"/>
                          </a:solidFill>
                        </a:rPr>
                        <a:t>0.599</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0.747</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c>
                  <a:txBody>
                    <a:bodyPr/>
                    <a:lstStyle/>
                    <a:p>
                      <a:pPr indent="0" lvl="0" marL="0" rtl="0" algn="r">
                        <a:lnSpc>
                          <a:spcPct val="115000"/>
                        </a:lnSpc>
                        <a:spcBef>
                          <a:spcPts val="0"/>
                        </a:spcBef>
                        <a:spcAft>
                          <a:spcPts val="0"/>
                        </a:spcAft>
                        <a:buNone/>
                      </a:pPr>
                      <a:r>
                        <a:rPr lang="en">
                          <a:solidFill>
                            <a:srgbClr val="F3F3F3"/>
                          </a:solidFill>
                        </a:rPr>
                        <a:t>0.313</a:t>
                      </a:r>
                      <a:endParaRPr>
                        <a:solidFill>
                          <a:srgbClr val="F3F3F3"/>
                        </a:solidFill>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434343"/>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Limitations and </a:t>
            </a:r>
            <a:r>
              <a:rPr b="1" lang="en">
                <a:solidFill>
                  <a:srgbClr val="F3F3F3"/>
                </a:solidFill>
              </a:rPr>
              <a:t>Future Work</a:t>
            </a:r>
            <a:endParaRPr b="1">
              <a:solidFill>
                <a:srgbClr val="F3F3F3"/>
              </a:solidFill>
            </a:endParaRPr>
          </a:p>
        </p:txBody>
      </p:sp>
      <p:sp>
        <p:nvSpPr>
          <p:cNvPr id="321" name="Google Shape;321;p52"/>
          <p:cNvSpPr txBox="1"/>
          <p:nvPr>
            <p:ph idx="1" type="body"/>
          </p:nvPr>
        </p:nvSpPr>
        <p:spPr>
          <a:xfrm>
            <a:off x="360975" y="1152463"/>
            <a:ext cx="4753500" cy="3416400"/>
          </a:xfrm>
          <a:prstGeom prst="rect">
            <a:avLst/>
          </a:prstGeom>
        </p:spPr>
        <p:txBody>
          <a:bodyPr anchorCtr="0" anchor="t" bIns="91425" lIns="91425" spcFirstLastPara="1" rIns="91425" wrap="square" tIns="91425">
            <a:noAutofit/>
          </a:bodyPr>
          <a:lstStyle/>
          <a:p>
            <a:pPr indent="-342900" lvl="0" marL="457200" rtl="0" algn="l">
              <a:spcBef>
                <a:spcPts val="900"/>
              </a:spcBef>
              <a:spcAft>
                <a:spcPts val="0"/>
              </a:spcAft>
              <a:buClr>
                <a:srgbClr val="F3F3F3"/>
              </a:buClr>
              <a:buSzPts val="1800"/>
              <a:buChar char="●"/>
            </a:pPr>
            <a:r>
              <a:rPr lang="en">
                <a:solidFill>
                  <a:srgbClr val="F3F3F3"/>
                </a:solidFill>
              </a:rPr>
              <a:t>While we explored </a:t>
            </a:r>
            <a:r>
              <a:rPr lang="en">
                <a:solidFill>
                  <a:srgbClr val="F3F3F3"/>
                </a:solidFill>
              </a:rPr>
              <a:t>violations</a:t>
            </a:r>
            <a:r>
              <a:rPr lang="en">
                <a:solidFill>
                  <a:srgbClr val="F3F3F3"/>
                </a:solidFill>
              </a:rPr>
              <a:t> in general, we recommend an understanding of the “worst impact” violations. Reporting requirements may not have the same impact as discharge and emission offenses.</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We want to expand models for different facility types over different time spans</a:t>
            </a:r>
            <a:endParaRPr>
              <a:solidFill>
                <a:srgbClr val="F3F3F3"/>
              </a:solidFill>
            </a:endParaRPr>
          </a:p>
          <a:p>
            <a:pPr indent="-342900" lvl="0" marL="457200" rtl="0" algn="l">
              <a:spcBef>
                <a:spcPts val="0"/>
              </a:spcBef>
              <a:spcAft>
                <a:spcPts val="0"/>
              </a:spcAft>
              <a:buClr>
                <a:srgbClr val="F3F3F3"/>
              </a:buClr>
              <a:buSzPts val="1800"/>
              <a:buChar char="●"/>
            </a:pPr>
            <a:r>
              <a:rPr lang="en">
                <a:solidFill>
                  <a:srgbClr val="F3F3F3"/>
                </a:solidFill>
              </a:rPr>
              <a:t>We wish to revisit fairness as an issue which could show health impacts to more marginalized groups.</a:t>
            </a:r>
            <a:endParaRPr>
              <a:solidFill>
                <a:srgbClr val="F3F3F3"/>
              </a:solidFill>
            </a:endParaRPr>
          </a:p>
        </p:txBody>
      </p:sp>
      <p:pic>
        <p:nvPicPr>
          <p:cNvPr id="322" name="Google Shape;322;p52"/>
          <p:cNvPicPr preferRelativeResize="0"/>
          <p:nvPr/>
        </p:nvPicPr>
        <p:blipFill>
          <a:blip r:embed="rId4">
            <a:alphaModFix/>
          </a:blip>
          <a:stretch>
            <a:fillRect/>
          </a:stretch>
        </p:blipFill>
        <p:spPr>
          <a:xfrm>
            <a:off x="5268000" y="1220237"/>
            <a:ext cx="3675425" cy="3280875"/>
          </a:xfrm>
          <a:prstGeom prst="rect">
            <a:avLst/>
          </a:prstGeom>
          <a:noFill/>
          <a:ln>
            <a:noFill/>
          </a:ln>
          <a:effectLst>
            <a:outerShdw blurRad="157163" rotWithShape="0" algn="bl" dir="5400000" dist="47625">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p:nvPr/>
        </p:nvSpPr>
        <p:spPr>
          <a:xfrm>
            <a:off x="0" y="1089600"/>
            <a:ext cx="9144000" cy="405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Other </a:t>
            </a:r>
            <a:r>
              <a:rPr b="1" lang="en">
                <a:solidFill>
                  <a:srgbClr val="FFFFFF"/>
                </a:solidFill>
              </a:rPr>
              <a:t>Policy Recommendations</a:t>
            </a:r>
            <a:endParaRPr b="1">
              <a:solidFill>
                <a:srgbClr val="FFFFFF"/>
              </a:solidFill>
            </a:endParaRPr>
          </a:p>
        </p:txBody>
      </p:sp>
      <p:sp>
        <p:nvSpPr>
          <p:cNvPr id="329" name="Google Shape;329;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900"/>
              </a:spcBef>
              <a:spcAft>
                <a:spcPts val="0"/>
              </a:spcAft>
              <a:buClr>
                <a:srgbClr val="FFFFFF"/>
              </a:buClr>
              <a:buSzPts val="1800"/>
              <a:buChar char="●"/>
            </a:pPr>
            <a:r>
              <a:rPr lang="en">
                <a:solidFill>
                  <a:srgbClr val="FFFFFF"/>
                </a:solidFill>
              </a:rPr>
              <a:t>While historical violations remains the stronger indicator of future violation, NY should strategically </a:t>
            </a:r>
            <a:r>
              <a:rPr b="1" lang="en">
                <a:solidFill>
                  <a:srgbClr val="9FC5E8"/>
                </a:solidFill>
              </a:rPr>
              <a:t>invest in exploring facilities which have never been inspected, perhaps via random sampling.</a:t>
            </a:r>
            <a:endParaRPr b="1">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Higher income areas are associated with more violations, although this </a:t>
            </a:r>
            <a:r>
              <a:rPr b="1" lang="en">
                <a:solidFill>
                  <a:srgbClr val="9FC5E8"/>
                </a:solidFill>
              </a:rPr>
              <a:t>may be correlated with other factors</a:t>
            </a:r>
            <a:r>
              <a:rPr lang="en">
                <a:solidFill>
                  <a:srgbClr val="FFFFFF"/>
                </a:solidFill>
              </a:rPr>
              <a:t> (e.g. the amount of development in an area that could promote large-scale waste generation).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 EPA should </a:t>
            </a:r>
            <a:r>
              <a:rPr b="1" lang="en">
                <a:solidFill>
                  <a:srgbClr val="9FC5E8"/>
                </a:solidFill>
              </a:rPr>
              <a:t>run a field trial</a:t>
            </a:r>
            <a:r>
              <a:rPr lang="en">
                <a:solidFill>
                  <a:srgbClr val="FFFFFF"/>
                </a:solidFill>
              </a:rPr>
              <a:t> to validate these findings during the yearly inspection selection process.</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7"/>
          <p:cNvSpPr/>
          <p:nvPr/>
        </p:nvSpPr>
        <p:spPr>
          <a:xfrm>
            <a:off x="4867475" y="0"/>
            <a:ext cx="4353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Problem Statement</a:t>
            </a:r>
            <a:endParaRPr b="1">
              <a:solidFill>
                <a:srgbClr val="F3F3F3"/>
              </a:solidFill>
            </a:endParaRPr>
          </a:p>
        </p:txBody>
      </p:sp>
      <p:sp>
        <p:nvSpPr>
          <p:cNvPr id="123" name="Google Shape;123;p27"/>
          <p:cNvSpPr txBox="1"/>
          <p:nvPr>
            <p:ph idx="1" type="body"/>
          </p:nvPr>
        </p:nvSpPr>
        <p:spPr>
          <a:xfrm>
            <a:off x="5313650" y="277775"/>
            <a:ext cx="3734400" cy="43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Few facilities have </a:t>
            </a:r>
            <a:r>
              <a:rPr lang="en">
                <a:solidFill>
                  <a:srgbClr val="F3F3F3"/>
                </a:solidFill>
              </a:rPr>
              <a:t>ever </a:t>
            </a:r>
            <a:r>
              <a:rPr lang="en">
                <a:solidFill>
                  <a:srgbClr val="F3F3F3"/>
                </a:solidFill>
              </a:rPr>
              <a:t>been inspected (</a:t>
            </a:r>
            <a:r>
              <a:rPr lang="en" sz="1800">
                <a:solidFill>
                  <a:srgbClr val="E69138"/>
                </a:solidFill>
              </a:rPr>
              <a:t>14% </a:t>
            </a:r>
            <a:r>
              <a:rPr lang="en">
                <a:solidFill>
                  <a:srgbClr val="E69138"/>
                </a:solidFill>
              </a:rPr>
              <a:t>in </a:t>
            </a:r>
            <a:r>
              <a:rPr lang="en" sz="1800">
                <a:solidFill>
                  <a:srgbClr val="E69138"/>
                </a:solidFill>
              </a:rPr>
              <a:t>N</a:t>
            </a:r>
            <a:r>
              <a:rPr lang="en">
                <a:solidFill>
                  <a:srgbClr val="E69138"/>
                </a:solidFill>
              </a:rPr>
              <a:t>Y</a:t>
            </a:r>
            <a:r>
              <a:rPr lang="en" sz="1800">
                <a:solidFill>
                  <a:srgbClr val="F3F3F3"/>
                </a:solidFill>
              </a:rPr>
              <a:t>)</a:t>
            </a:r>
            <a:endParaRPr sz="600">
              <a:solidFill>
                <a:srgbClr val="F3F3F3"/>
              </a:solidFill>
            </a:endParaRPr>
          </a:p>
          <a:p>
            <a:pPr indent="0" lvl="0" marL="0" rtl="0" algn="l">
              <a:spcBef>
                <a:spcPts val="1600"/>
              </a:spcBef>
              <a:spcAft>
                <a:spcPts val="0"/>
              </a:spcAft>
              <a:buNone/>
            </a:pPr>
            <a:r>
              <a:rPr lang="en">
                <a:solidFill>
                  <a:srgbClr val="F3F3F3"/>
                </a:solidFill>
              </a:rPr>
              <a:t>Each year, only </a:t>
            </a:r>
            <a:r>
              <a:rPr lang="en">
                <a:solidFill>
                  <a:srgbClr val="E69138"/>
                </a:solidFill>
              </a:rPr>
              <a:t>1% - 3%</a:t>
            </a:r>
            <a:r>
              <a:rPr lang="en">
                <a:solidFill>
                  <a:srgbClr val="F3F3F3"/>
                </a:solidFill>
              </a:rPr>
              <a:t>  of waste facilities are inspected in NY.</a:t>
            </a:r>
            <a:endParaRPr sz="600">
              <a:solidFill>
                <a:srgbClr val="F3F3F3"/>
              </a:solidFill>
            </a:endParaRPr>
          </a:p>
          <a:p>
            <a:pPr indent="0" lvl="0" marL="0" rtl="0" algn="l">
              <a:spcBef>
                <a:spcPts val="1600"/>
              </a:spcBef>
              <a:spcAft>
                <a:spcPts val="0"/>
              </a:spcAft>
              <a:buNone/>
            </a:pPr>
            <a:r>
              <a:rPr lang="en">
                <a:solidFill>
                  <a:srgbClr val="F3F3F3"/>
                </a:solidFill>
              </a:rPr>
              <a:t>Most common violations are related to administrative issues.</a:t>
            </a:r>
            <a:endParaRPr>
              <a:solidFill>
                <a:srgbClr val="F3F3F3"/>
              </a:solidFill>
            </a:endParaRPr>
          </a:p>
          <a:p>
            <a:pPr indent="0" lvl="0" marL="0" rtl="0" algn="l">
              <a:spcBef>
                <a:spcPts val="1600"/>
              </a:spcBef>
              <a:spcAft>
                <a:spcPts val="0"/>
              </a:spcAft>
              <a:buNone/>
            </a:pPr>
            <a:r>
              <a:t/>
            </a:r>
            <a:endParaRPr>
              <a:solidFill>
                <a:srgbClr val="F3F3F3"/>
              </a:solidFill>
            </a:endParaRPr>
          </a:p>
          <a:p>
            <a:pPr indent="0" lvl="0" marL="0" rtl="0" algn="l">
              <a:spcBef>
                <a:spcPts val="1600"/>
              </a:spcBef>
              <a:spcAft>
                <a:spcPts val="1600"/>
              </a:spcAft>
              <a:buNone/>
            </a:pPr>
            <a:r>
              <a:t/>
            </a:r>
            <a:endParaRPr>
              <a:solidFill>
                <a:srgbClr val="F3F3F3"/>
              </a:solidFill>
            </a:endParaRPr>
          </a:p>
        </p:txBody>
      </p:sp>
      <p:pic>
        <p:nvPicPr>
          <p:cNvPr id="124" name="Google Shape;124;p27"/>
          <p:cNvPicPr preferRelativeResize="0"/>
          <p:nvPr/>
        </p:nvPicPr>
        <p:blipFill>
          <a:blip r:embed="rId3">
            <a:alphaModFix/>
          </a:blip>
          <a:stretch>
            <a:fillRect/>
          </a:stretch>
        </p:blipFill>
        <p:spPr>
          <a:xfrm>
            <a:off x="311700" y="1146738"/>
            <a:ext cx="4212850" cy="3645725"/>
          </a:xfrm>
          <a:prstGeom prst="rect">
            <a:avLst/>
          </a:prstGeom>
          <a:noFill/>
          <a:ln>
            <a:noFill/>
          </a:ln>
        </p:spPr>
      </p:pic>
      <p:pic>
        <p:nvPicPr>
          <p:cNvPr id="125" name="Google Shape;125;p27"/>
          <p:cNvPicPr preferRelativeResize="0"/>
          <p:nvPr/>
        </p:nvPicPr>
        <p:blipFill>
          <a:blip r:embed="rId4">
            <a:alphaModFix/>
          </a:blip>
          <a:stretch>
            <a:fillRect/>
          </a:stretch>
        </p:blipFill>
        <p:spPr>
          <a:xfrm>
            <a:off x="311700" y="1146750"/>
            <a:ext cx="4212850" cy="3645713"/>
          </a:xfrm>
          <a:prstGeom prst="rect">
            <a:avLst/>
          </a:prstGeom>
          <a:noFill/>
          <a:ln>
            <a:noFill/>
          </a:ln>
        </p:spPr>
      </p:pic>
      <p:sp>
        <p:nvSpPr>
          <p:cNvPr id="126" name="Google Shape;126;p27"/>
          <p:cNvSpPr txBox="1"/>
          <p:nvPr/>
        </p:nvSpPr>
        <p:spPr>
          <a:xfrm>
            <a:off x="5427900" y="3539550"/>
            <a:ext cx="3404400" cy="11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E69138"/>
                </a:solidFill>
                <a:latin typeface="Roboto Slab"/>
                <a:ea typeface="Roboto Slab"/>
                <a:cs typeface="Roboto Slab"/>
                <a:sym typeface="Roboto Slab"/>
              </a:rPr>
              <a:t>[We Think.]</a:t>
            </a:r>
            <a:endParaRPr sz="1500">
              <a:solidFill>
                <a:srgbClr val="E69138"/>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sp>
        <p:nvSpPr>
          <p:cNvPr id="334" name="Google Shape;334;p54"/>
          <p:cNvSpPr txBox="1"/>
          <p:nvPr>
            <p:ph type="title"/>
          </p:nvPr>
        </p:nvSpPr>
        <p:spPr>
          <a:xfrm>
            <a:off x="3624300" y="2287825"/>
            <a:ext cx="1895400" cy="674700"/>
          </a:xfrm>
          <a:prstGeom prst="rect">
            <a:avLst/>
          </a:prstGeom>
          <a:solidFill>
            <a:srgbClr val="FFFFFF">
              <a:alpha val="6201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073763"/>
                </a:solidFill>
              </a:rPr>
              <a:t>Q&amp;A</a:t>
            </a:r>
            <a:endParaRPr sz="3400">
              <a:solidFill>
                <a:srgbClr val="07376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55"/>
          <p:cNvSpPr txBox="1"/>
          <p:nvPr>
            <p:ph type="title"/>
          </p:nvPr>
        </p:nvSpPr>
        <p:spPr>
          <a:xfrm>
            <a:off x="3624300" y="2287825"/>
            <a:ext cx="2004600" cy="935400"/>
          </a:xfrm>
          <a:prstGeom prst="rect">
            <a:avLst/>
          </a:prstGeom>
          <a:solidFill>
            <a:srgbClr val="FFFFFF">
              <a:alpha val="6201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73763"/>
                </a:solidFill>
              </a:rPr>
              <a:t>Image borrowed from </a:t>
            </a:r>
            <a:br>
              <a:rPr lang="en" sz="1000">
                <a:solidFill>
                  <a:srgbClr val="073763"/>
                </a:solidFill>
              </a:rPr>
            </a:br>
            <a:r>
              <a:rPr lang="en" sz="1000">
                <a:solidFill>
                  <a:srgbClr val="073763"/>
                </a:solidFill>
              </a:rPr>
              <a:t>&lt;a href="https://www.clipart.email/"&gt;clipart.email&lt;/a&gt;</a:t>
            </a:r>
            <a:endParaRPr sz="1000">
              <a:solidFill>
                <a:srgbClr val="07376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343" name="Shape 343"/>
        <p:cNvGrpSpPr/>
        <p:nvPr/>
      </p:nvGrpSpPr>
      <p:grpSpPr>
        <a:xfrm>
          <a:off x="0" y="0"/>
          <a:ext cx="0" cy="0"/>
          <a:chOff x="0" y="0"/>
          <a:chExt cx="0" cy="0"/>
        </a:xfrm>
      </p:grpSpPr>
      <p:sp>
        <p:nvSpPr>
          <p:cNvPr id="344" name="Google Shape;344;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Ghani Requirements</a:t>
            </a:r>
            <a:endParaRPr>
              <a:solidFill>
                <a:srgbClr val="434343"/>
              </a:solidFill>
            </a:endParaRPr>
          </a:p>
        </p:txBody>
      </p:sp>
      <p:sp>
        <p:nvSpPr>
          <p:cNvPr id="345" name="Google Shape;345;p56"/>
          <p:cNvSpPr txBox="1"/>
          <p:nvPr>
            <p:ph idx="1" type="body"/>
          </p:nvPr>
        </p:nvSpPr>
        <p:spPr>
          <a:xfrm>
            <a:off x="311700" y="982975"/>
            <a:ext cx="8727900" cy="3379200"/>
          </a:xfrm>
          <a:prstGeom prst="rect">
            <a:avLst/>
          </a:prstGeom>
        </p:spPr>
        <p:txBody>
          <a:bodyPr anchorCtr="0" anchor="t" bIns="91425" lIns="91425" spcFirstLastPara="1" rIns="91425" wrap="square" tIns="91425">
            <a:noAutofit/>
          </a:bodyPr>
          <a:lstStyle/>
          <a:p>
            <a:pPr indent="0" lvl="0" marL="0" rtl="0" algn="l">
              <a:spcBef>
                <a:spcPts val="900"/>
              </a:spcBef>
              <a:spcAft>
                <a:spcPts val="0"/>
              </a:spcAft>
              <a:buNone/>
            </a:pPr>
            <a:r>
              <a:rPr b="1" lang="en" sz="1200">
                <a:solidFill>
                  <a:srgbClr val="434343"/>
                </a:solidFill>
                <a:latin typeface="Lato"/>
                <a:ea typeface="Lato"/>
                <a:cs typeface="Lato"/>
                <a:sym typeface="Lato"/>
              </a:rPr>
              <a:t>Final Project Presentation: </a:t>
            </a:r>
            <a:r>
              <a:rPr lang="en" sz="1200">
                <a:solidFill>
                  <a:srgbClr val="434343"/>
                </a:solidFill>
                <a:latin typeface="Lato"/>
                <a:ea typeface="Lato"/>
                <a:cs typeface="Lato"/>
                <a:sym typeface="Lato"/>
              </a:rPr>
              <a:t>Each team will have 10 minutes for their presentation and 3 minutes for questions. </a:t>
            </a:r>
            <a:endParaRPr sz="1200">
              <a:solidFill>
                <a:srgbClr val="434343"/>
              </a:solidFill>
              <a:latin typeface="Lato"/>
              <a:ea typeface="Lato"/>
              <a:cs typeface="Lato"/>
              <a:sym typeface="Lato"/>
            </a:endParaRPr>
          </a:p>
          <a:p>
            <a:pPr indent="0" lvl="0" marL="0" rtl="0" algn="l">
              <a:spcBef>
                <a:spcPts val="900"/>
              </a:spcBef>
              <a:spcAft>
                <a:spcPts val="0"/>
              </a:spcAft>
              <a:buNone/>
            </a:pPr>
            <a:r>
              <a:rPr lang="en" sz="1200">
                <a:solidFill>
                  <a:srgbClr val="434343"/>
                </a:solidFill>
                <a:latin typeface="Lato"/>
                <a:ea typeface="Lato"/>
                <a:cs typeface="Lato"/>
                <a:sym typeface="Lato"/>
              </a:rPr>
              <a:t>- Timing: Practice your timing before and have a plan for the last 30 seconds. If you're out of time, what do you want to say in the last 30 seconds?</a:t>
            </a:r>
            <a:endParaRPr sz="1200">
              <a:solidFill>
                <a:srgbClr val="434343"/>
              </a:solidFill>
              <a:latin typeface="Lato"/>
              <a:ea typeface="Lato"/>
              <a:cs typeface="Lato"/>
              <a:sym typeface="Lato"/>
            </a:endParaRPr>
          </a:p>
          <a:p>
            <a:pPr indent="0" lvl="0" marL="0" rtl="0" algn="l">
              <a:spcBef>
                <a:spcPts val="900"/>
              </a:spcBef>
              <a:spcAft>
                <a:spcPts val="0"/>
              </a:spcAft>
              <a:buNone/>
            </a:pPr>
            <a:r>
              <a:rPr lang="en" sz="1200">
                <a:solidFill>
                  <a:srgbClr val="434343"/>
                </a:solidFill>
                <a:latin typeface="Lato"/>
                <a:ea typeface="Lato"/>
                <a:cs typeface="Lato"/>
                <a:sym typeface="Lato"/>
              </a:rPr>
              <a:t>- Content: The presentation should be clear, well-organized, and at appropriate level of depth for the decision makers relevant to your project (as opposed to ML experts)</a:t>
            </a:r>
            <a:endParaRPr sz="1200">
              <a:solidFill>
                <a:srgbClr val="434343"/>
              </a:solidFill>
              <a:latin typeface="Lato"/>
              <a:ea typeface="Lato"/>
              <a:cs typeface="Lato"/>
              <a:sym typeface="Lato"/>
            </a:endParaRPr>
          </a:p>
          <a:p>
            <a:pPr indent="-304800" lvl="0" marL="698500" rtl="0" algn="l">
              <a:spcBef>
                <a:spcPts val="90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What problem are you solving and why is it important?  Be specific about goals, potential policy impact, and efficiency/equity/effectiveness trade-offs (1-2 minutes)</a:t>
            </a:r>
            <a:endParaRPr sz="1200">
              <a:solidFill>
                <a:srgbClr val="434343"/>
              </a:solidFill>
              <a:latin typeface="Lato"/>
              <a:ea typeface="Lato"/>
              <a:cs typeface="Lato"/>
              <a:sym typeface="Lato"/>
            </a:endParaRPr>
          </a:p>
          <a:p>
            <a:pPr indent="-304800" lvl="0" marL="6985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What data did you use? (1-2 minutes)</a:t>
            </a:r>
            <a:endParaRPr sz="1200">
              <a:solidFill>
                <a:srgbClr val="434343"/>
              </a:solidFill>
              <a:latin typeface="Lato"/>
              <a:ea typeface="Lato"/>
              <a:cs typeface="Lato"/>
              <a:sym typeface="Lato"/>
            </a:endParaRPr>
          </a:p>
          <a:p>
            <a:pPr indent="-304800" lvl="0" marL="6985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Machine Learning Formulation, Analysis, and Evaluation (5 minutes)</a:t>
            </a:r>
            <a:endParaRPr sz="1200">
              <a:solidFill>
                <a:srgbClr val="434343"/>
              </a:solidFill>
              <a:latin typeface="Lato"/>
              <a:ea typeface="Lato"/>
              <a:cs typeface="Lato"/>
              <a:sym typeface="Lato"/>
            </a:endParaRPr>
          </a:p>
          <a:p>
            <a:pPr indent="-304800" lvl="1" marL="13970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formulation of the problem</a:t>
            </a:r>
            <a:endParaRPr sz="1200">
              <a:solidFill>
                <a:srgbClr val="434343"/>
              </a:solidFill>
              <a:latin typeface="Lato"/>
              <a:ea typeface="Lato"/>
              <a:cs typeface="Lato"/>
              <a:sym typeface="Lato"/>
            </a:endParaRPr>
          </a:p>
          <a:p>
            <a:pPr indent="-304800" lvl="1" marL="1397000" rtl="0" algn="l">
              <a:spcBef>
                <a:spcPts val="0"/>
              </a:spcBef>
              <a:spcAft>
                <a:spcPts val="0"/>
              </a:spcAft>
              <a:buClr>
                <a:srgbClr val="434343"/>
              </a:buClr>
              <a:buSzPts val="1200"/>
              <a:buFont typeface="Lato"/>
              <a:buAutoNum type="arabicPeriod"/>
            </a:pPr>
            <a:r>
              <a:rPr lang="en" sz="1200">
                <a:solidFill>
                  <a:srgbClr val="434343"/>
                </a:solidFill>
                <a:highlight>
                  <a:srgbClr val="00FF00"/>
                </a:highlight>
                <a:latin typeface="Lato"/>
                <a:ea typeface="Lato"/>
                <a:cs typeface="Lato"/>
                <a:sym typeface="Lato"/>
              </a:rPr>
              <a:t>what are your rows, what are your labels, what are your features</a:t>
            </a:r>
            <a:endParaRPr sz="1200">
              <a:solidFill>
                <a:srgbClr val="434343"/>
              </a:solidFill>
              <a:highlight>
                <a:srgbClr val="00FF00"/>
              </a:highlight>
              <a:latin typeface="Lato"/>
              <a:ea typeface="Lato"/>
              <a:cs typeface="Lato"/>
              <a:sym typeface="Lato"/>
            </a:endParaRPr>
          </a:p>
          <a:p>
            <a:pPr indent="-304800" lvl="1" marL="13970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how did you validate - training test splits, evaluation metrics, sensible baseline</a:t>
            </a:r>
            <a:endParaRPr sz="1200">
              <a:solidFill>
                <a:srgbClr val="434343"/>
              </a:solidFill>
              <a:latin typeface="Lato"/>
              <a:ea typeface="Lato"/>
              <a:cs typeface="Lato"/>
              <a:sym typeface="Lato"/>
            </a:endParaRPr>
          </a:p>
          <a:p>
            <a:pPr indent="-304800" lvl="1" marL="13970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results – performance, important features, and bias audit</a:t>
            </a:r>
            <a:endParaRPr sz="1200">
              <a:solidFill>
                <a:srgbClr val="434343"/>
              </a:solidFill>
              <a:latin typeface="Lato"/>
              <a:ea typeface="Lato"/>
              <a:cs typeface="Lato"/>
              <a:sym typeface="Lato"/>
            </a:endParaRPr>
          </a:p>
          <a:p>
            <a:pPr indent="-304800" lvl="0" marL="6985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Caveats: based on the limitations of your data or analysis (1-2 minutes)</a:t>
            </a:r>
            <a:endParaRPr sz="1200">
              <a:solidFill>
                <a:srgbClr val="434343"/>
              </a:solidFill>
              <a:latin typeface="Lato"/>
              <a:ea typeface="Lato"/>
              <a:cs typeface="Lato"/>
              <a:sym typeface="Lato"/>
            </a:endParaRPr>
          </a:p>
          <a:p>
            <a:pPr indent="-304800" lvl="0" marL="6985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Policy Recommendations: concrete recommendations based on your analysis (1-2 minutes)</a:t>
            </a:r>
            <a:endParaRPr sz="1200">
              <a:solidFill>
                <a:srgbClr val="434343"/>
              </a:solidFill>
              <a:latin typeface="Lato"/>
              <a:ea typeface="Lato"/>
              <a:cs typeface="Lato"/>
              <a:sym typeface="Lato"/>
            </a:endParaRPr>
          </a:p>
          <a:p>
            <a:pPr indent="-304800" lvl="0" marL="698500" rtl="0" algn="l">
              <a:spcBef>
                <a:spcPts val="0"/>
              </a:spcBef>
              <a:spcAft>
                <a:spcPts val="0"/>
              </a:spcAft>
              <a:buClr>
                <a:srgbClr val="434343"/>
              </a:buClr>
              <a:buSzPts val="1200"/>
              <a:buFont typeface="Lato"/>
              <a:buAutoNum type="arabicPeriod"/>
            </a:pPr>
            <a:r>
              <a:rPr lang="en" sz="1200">
                <a:solidFill>
                  <a:srgbClr val="434343"/>
                </a:solidFill>
                <a:latin typeface="Lato"/>
                <a:ea typeface="Lato"/>
                <a:cs typeface="Lato"/>
                <a:sym typeface="Lato"/>
              </a:rPr>
              <a:t>Future Work &lt; 1 minute</a:t>
            </a:r>
            <a:endParaRPr sz="1200">
              <a:solidFill>
                <a:srgbClr val="434343"/>
              </a:solidFill>
              <a:latin typeface="Lato"/>
              <a:ea typeface="Lato"/>
              <a:cs typeface="Lato"/>
              <a:sym typeface="Lato"/>
            </a:endParaRPr>
          </a:p>
          <a:p>
            <a:pPr indent="0" lvl="0" marL="0" rtl="0" algn="l">
              <a:spcBef>
                <a:spcPts val="1000"/>
              </a:spcBef>
              <a:spcAft>
                <a:spcPts val="1600"/>
              </a:spcAft>
              <a:buNone/>
            </a:pPr>
            <a:r>
              <a:t/>
            </a:r>
            <a:endParaRPr>
              <a:solidFill>
                <a:srgbClr val="43434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9" name="Shape 349"/>
        <p:cNvGrpSpPr/>
        <p:nvPr/>
      </p:nvGrpSpPr>
      <p:grpSpPr>
        <a:xfrm>
          <a:off x="0" y="0"/>
          <a:ext cx="0" cy="0"/>
          <a:chOff x="0" y="0"/>
          <a:chExt cx="0" cy="0"/>
        </a:xfrm>
      </p:grpSpPr>
      <p:sp>
        <p:nvSpPr>
          <p:cNvPr id="350" name="Google Shape;350;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Pipeline</a:t>
            </a:r>
            <a:endParaRPr b="1">
              <a:solidFill>
                <a:srgbClr val="FFFFFF"/>
              </a:solidFill>
            </a:endParaRPr>
          </a:p>
        </p:txBody>
      </p:sp>
      <p:pic>
        <p:nvPicPr>
          <p:cNvPr id="351" name="Google Shape;351;p57"/>
          <p:cNvPicPr preferRelativeResize="0"/>
          <p:nvPr/>
        </p:nvPicPr>
        <p:blipFill>
          <a:blip r:embed="rId3">
            <a:alphaModFix/>
          </a:blip>
          <a:stretch>
            <a:fillRect/>
          </a:stretch>
        </p:blipFill>
        <p:spPr>
          <a:xfrm>
            <a:off x="185125" y="1810025"/>
            <a:ext cx="8773749" cy="2101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5" name="Shape 355"/>
        <p:cNvGrpSpPr/>
        <p:nvPr/>
      </p:nvGrpSpPr>
      <p:grpSpPr>
        <a:xfrm>
          <a:off x="0" y="0"/>
          <a:ext cx="0" cy="0"/>
          <a:chOff x="0" y="0"/>
          <a:chExt cx="0" cy="0"/>
        </a:xfrm>
      </p:grpSpPr>
      <p:sp>
        <p:nvSpPr>
          <p:cNvPr id="356" name="Google Shape;35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Feature Importances for Opposite FNR</a:t>
            </a:r>
            <a:endParaRPr>
              <a:solidFill>
                <a:srgbClr val="FFFFFF"/>
              </a:solidFill>
            </a:endParaRPr>
          </a:p>
        </p:txBody>
      </p:sp>
      <p:sp>
        <p:nvSpPr>
          <p:cNvPr id="357" name="Google Shape;357;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900"/>
              </a:spcBef>
              <a:spcAft>
                <a:spcPts val="900"/>
              </a:spcAft>
              <a:buNone/>
            </a:pPr>
            <a:r>
              <a:rPr lang="en">
                <a:solidFill>
                  <a:srgbClr val="FFFFFF"/>
                </a:solidFill>
              </a:rPr>
              <a:t>Kaila</a:t>
            </a:r>
            <a:endParaRPr>
              <a:solidFill>
                <a:srgbClr val="FFFFFF"/>
              </a:solidFill>
            </a:endParaRPr>
          </a:p>
        </p:txBody>
      </p:sp>
      <p:pic>
        <p:nvPicPr>
          <p:cNvPr id="358" name="Google Shape;358;p58"/>
          <p:cNvPicPr preferRelativeResize="0"/>
          <p:nvPr/>
        </p:nvPicPr>
        <p:blipFill>
          <a:blip r:embed="rId3">
            <a:alphaModFix/>
          </a:blip>
          <a:stretch>
            <a:fillRect/>
          </a:stretch>
        </p:blipFill>
        <p:spPr>
          <a:xfrm>
            <a:off x="403850" y="3381288"/>
            <a:ext cx="775335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Policy Goal</a:t>
            </a:r>
            <a:endParaRPr b="1">
              <a:solidFill>
                <a:srgbClr val="F3F3F3"/>
              </a:solidFill>
            </a:endParaRPr>
          </a:p>
        </p:txBody>
      </p:sp>
      <p:sp>
        <p:nvSpPr>
          <p:cNvPr id="132" name="Google Shape;132;p28"/>
          <p:cNvSpPr txBox="1"/>
          <p:nvPr>
            <p:ph idx="1" type="body"/>
          </p:nvPr>
        </p:nvSpPr>
        <p:spPr>
          <a:xfrm>
            <a:off x="311700" y="1099350"/>
            <a:ext cx="4330800" cy="32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F3F3F3"/>
                </a:solidFill>
              </a:rPr>
              <a:t>Inform the annual</a:t>
            </a:r>
            <a:r>
              <a:rPr b="1" lang="en" sz="2800">
                <a:solidFill>
                  <a:srgbClr val="F3F3F3"/>
                </a:solidFill>
              </a:rPr>
              <a:t> inspection selection process</a:t>
            </a:r>
            <a:r>
              <a:rPr lang="en" sz="2800">
                <a:solidFill>
                  <a:srgbClr val="F3F3F3"/>
                </a:solidFill>
              </a:rPr>
              <a:t> by targeting facilities </a:t>
            </a:r>
            <a:r>
              <a:rPr b="1" lang="en" sz="2800">
                <a:solidFill>
                  <a:srgbClr val="F3F3F3"/>
                </a:solidFill>
              </a:rPr>
              <a:t>at highest risk </a:t>
            </a:r>
            <a:r>
              <a:rPr lang="en" sz="2800">
                <a:solidFill>
                  <a:srgbClr val="F3F3F3"/>
                </a:solidFill>
              </a:rPr>
              <a:t>of violating</a:t>
            </a:r>
            <a:endParaRPr sz="2800">
              <a:solidFill>
                <a:srgbClr val="F3F3F3"/>
              </a:solidFill>
            </a:endParaRPr>
          </a:p>
          <a:p>
            <a:pPr indent="0" lvl="0" marL="0" rtl="0" algn="l">
              <a:spcBef>
                <a:spcPts val="1600"/>
              </a:spcBef>
              <a:spcAft>
                <a:spcPts val="1600"/>
              </a:spcAft>
              <a:buNone/>
            </a:pPr>
            <a:r>
              <a:t/>
            </a:r>
            <a:endParaRPr sz="2800">
              <a:solidFill>
                <a:srgbClr val="F3F3F3"/>
              </a:solidFill>
            </a:endParaRPr>
          </a:p>
        </p:txBody>
      </p:sp>
      <p:sp>
        <p:nvSpPr>
          <p:cNvPr id="133" name="Google Shape;133;p28"/>
          <p:cNvSpPr txBox="1"/>
          <p:nvPr>
            <p:ph idx="1" type="body"/>
          </p:nvPr>
        </p:nvSpPr>
        <p:spPr>
          <a:xfrm>
            <a:off x="4719750" y="1099350"/>
            <a:ext cx="3991200" cy="2944800"/>
          </a:xfrm>
          <a:prstGeom prst="rect">
            <a:avLst/>
          </a:prstGeom>
          <a:solidFill>
            <a:srgbClr val="43434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3F3F3"/>
                </a:solidFill>
                <a:latin typeface="Roboto Slab"/>
                <a:ea typeface="Roboto Slab"/>
                <a:cs typeface="Roboto Slab"/>
                <a:sym typeface="Roboto Slab"/>
              </a:rPr>
              <a:t>Efficiency</a:t>
            </a:r>
            <a:endParaRPr b="1" sz="2400">
              <a:solidFill>
                <a:srgbClr val="F3F3F3"/>
              </a:solidFill>
              <a:latin typeface="Roboto Slab"/>
              <a:ea typeface="Roboto Slab"/>
              <a:cs typeface="Roboto Slab"/>
              <a:sym typeface="Roboto Slab"/>
            </a:endParaRPr>
          </a:p>
          <a:p>
            <a:pPr indent="0" lvl="0" marL="0" rtl="0" algn="ctr">
              <a:spcBef>
                <a:spcPts val="0"/>
              </a:spcBef>
              <a:spcAft>
                <a:spcPts val="0"/>
              </a:spcAft>
              <a:buNone/>
            </a:pPr>
            <a:r>
              <a:rPr lang="en" sz="1400">
                <a:solidFill>
                  <a:srgbClr val="F3F3F3"/>
                </a:solidFill>
              </a:rPr>
              <a:t>Minimize waste of public resources</a:t>
            </a:r>
            <a:endParaRPr sz="1400">
              <a:solidFill>
                <a:srgbClr val="F3F3F3"/>
              </a:solidFill>
            </a:endParaRPr>
          </a:p>
          <a:p>
            <a:pPr indent="0" lvl="0" marL="0" rtl="0" algn="ctr">
              <a:spcBef>
                <a:spcPts val="0"/>
              </a:spcBef>
              <a:spcAft>
                <a:spcPts val="0"/>
              </a:spcAft>
              <a:buNone/>
            </a:pPr>
            <a:r>
              <a:t/>
            </a:r>
            <a:endParaRPr sz="1400">
              <a:solidFill>
                <a:srgbClr val="F3F3F3"/>
              </a:solidFill>
            </a:endParaRPr>
          </a:p>
          <a:p>
            <a:pPr indent="0" lvl="0" marL="0" rtl="0" algn="ctr">
              <a:spcBef>
                <a:spcPts val="0"/>
              </a:spcBef>
              <a:spcAft>
                <a:spcPts val="0"/>
              </a:spcAft>
              <a:buNone/>
            </a:pPr>
            <a:r>
              <a:rPr b="1" lang="en" sz="2400">
                <a:solidFill>
                  <a:srgbClr val="F3F3F3"/>
                </a:solidFill>
                <a:latin typeface="Roboto Slab"/>
                <a:ea typeface="Roboto Slab"/>
                <a:cs typeface="Roboto Slab"/>
                <a:sym typeface="Roboto Slab"/>
              </a:rPr>
              <a:t>Equity</a:t>
            </a:r>
            <a:endParaRPr b="1" sz="2400">
              <a:solidFill>
                <a:srgbClr val="F3F3F3"/>
              </a:solidFill>
              <a:latin typeface="Roboto Slab"/>
              <a:ea typeface="Roboto Slab"/>
              <a:cs typeface="Roboto Slab"/>
              <a:sym typeface="Roboto Slab"/>
            </a:endParaRPr>
          </a:p>
          <a:p>
            <a:pPr indent="0" lvl="0" marL="0" rtl="0" algn="ctr">
              <a:spcBef>
                <a:spcPts val="0"/>
              </a:spcBef>
              <a:spcAft>
                <a:spcPts val="0"/>
              </a:spcAft>
              <a:buNone/>
            </a:pPr>
            <a:r>
              <a:rPr lang="en" sz="1400">
                <a:solidFill>
                  <a:srgbClr val="F3F3F3"/>
                </a:solidFill>
              </a:rPr>
              <a:t>Consider who will be protected or targeted</a:t>
            </a:r>
            <a:endParaRPr sz="1400">
              <a:solidFill>
                <a:srgbClr val="F3F3F3"/>
              </a:solidFill>
            </a:endParaRPr>
          </a:p>
          <a:p>
            <a:pPr indent="0" lvl="0" marL="0" rtl="0" algn="ctr">
              <a:spcBef>
                <a:spcPts val="0"/>
              </a:spcBef>
              <a:spcAft>
                <a:spcPts val="0"/>
              </a:spcAft>
              <a:buNone/>
            </a:pPr>
            <a:r>
              <a:t/>
            </a:r>
            <a:endParaRPr sz="1400">
              <a:solidFill>
                <a:srgbClr val="F3F3F3"/>
              </a:solidFill>
            </a:endParaRPr>
          </a:p>
          <a:p>
            <a:pPr indent="0" lvl="0" marL="0" rtl="0" algn="ctr">
              <a:spcBef>
                <a:spcPts val="0"/>
              </a:spcBef>
              <a:spcAft>
                <a:spcPts val="0"/>
              </a:spcAft>
              <a:buNone/>
            </a:pPr>
            <a:r>
              <a:rPr b="1" lang="en" sz="2400">
                <a:solidFill>
                  <a:srgbClr val="F3F3F3"/>
                </a:solidFill>
                <a:latin typeface="Roboto Slab"/>
                <a:ea typeface="Roboto Slab"/>
                <a:cs typeface="Roboto Slab"/>
                <a:sym typeface="Roboto Slab"/>
              </a:rPr>
              <a:t>Effectiveness</a:t>
            </a:r>
            <a:endParaRPr b="1" sz="2400">
              <a:solidFill>
                <a:srgbClr val="F3F3F3"/>
              </a:solidFill>
              <a:latin typeface="Roboto Slab"/>
              <a:ea typeface="Roboto Slab"/>
              <a:cs typeface="Roboto Slab"/>
              <a:sym typeface="Roboto Slab"/>
            </a:endParaRPr>
          </a:p>
          <a:p>
            <a:pPr indent="0" lvl="0" marL="0" rtl="0" algn="ctr">
              <a:spcBef>
                <a:spcPts val="0"/>
              </a:spcBef>
              <a:spcAft>
                <a:spcPts val="0"/>
              </a:spcAft>
              <a:buNone/>
            </a:pPr>
            <a:r>
              <a:rPr lang="en" sz="1400">
                <a:solidFill>
                  <a:srgbClr val="F3F3F3"/>
                </a:solidFill>
              </a:rPr>
              <a:t>Minimize impacts of violations</a:t>
            </a:r>
            <a:endParaRPr sz="2800">
              <a:solidFill>
                <a:srgbClr val="F3F3F3"/>
              </a:solidFill>
            </a:endParaRPr>
          </a:p>
          <a:p>
            <a:pPr indent="0" lvl="0" marL="0" rtl="0" algn="ctr">
              <a:spcBef>
                <a:spcPts val="0"/>
              </a:spcBef>
              <a:spcAft>
                <a:spcPts val="0"/>
              </a:spcAft>
              <a:buNone/>
            </a:pPr>
            <a:r>
              <a:t/>
            </a:r>
            <a:endParaRPr sz="2800">
              <a:solidFill>
                <a:srgbClr val="F3F3F3"/>
              </a:solidFill>
            </a:endParaRPr>
          </a:p>
          <a:p>
            <a:pPr indent="0" lvl="0" marL="0" rtl="0" algn="l">
              <a:spcBef>
                <a:spcPts val="1600"/>
              </a:spcBef>
              <a:spcAft>
                <a:spcPts val="1600"/>
              </a:spcAft>
              <a:buNone/>
            </a:pPr>
            <a:r>
              <a:t/>
            </a:r>
            <a:endParaRPr sz="2800">
              <a:solidFill>
                <a:srgbClr val="F3F3F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Policy Goal</a:t>
            </a:r>
            <a:endParaRPr b="1">
              <a:solidFill>
                <a:srgbClr val="F3F3F3"/>
              </a:solidFill>
            </a:endParaRPr>
          </a:p>
        </p:txBody>
      </p:sp>
      <p:sp>
        <p:nvSpPr>
          <p:cNvPr id="139" name="Google Shape;139;p29"/>
          <p:cNvSpPr txBox="1"/>
          <p:nvPr>
            <p:ph idx="1" type="body"/>
          </p:nvPr>
        </p:nvSpPr>
        <p:spPr>
          <a:xfrm>
            <a:off x="311700" y="1099350"/>
            <a:ext cx="4330800" cy="32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F3F3F3"/>
                </a:solidFill>
              </a:rPr>
              <a:t>Inform the annual</a:t>
            </a:r>
            <a:r>
              <a:rPr b="1" lang="en" sz="2800">
                <a:solidFill>
                  <a:srgbClr val="F3F3F3"/>
                </a:solidFill>
              </a:rPr>
              <a:t> inspection selection process</a:t>
            </a:r>
            <a:r>
              <a:rPr lang="en" sz="2800">
                <a:solidFill>
                  <a:srgbClr val="F3F3F3"/>
                </a:solidFill>
              </a:rPr>
              <a:t> by targeting facilities </a:t>
            </a:r>
            <a:r>
              <a:rPr b="1" lang="en" sz="2800">
                <a:solidFill>
                  <a:srgbClr val="F3F3F3"/>
                </a:solidFill>
              </a:rPr>
              <a:t>at highest risk </a:t>
            </a:r>
            <a:r>
              <a:rPr lang="en" sz="2800">
                <a:solidFill>
                  <a:srgbClr val="F3F3F3"/>
                </a:solidFill>
              </a:rPr>
              <a:t>of violating</a:t>
            </a:r>
            <a:endParaRPr sz="2800">
              <a:solidFill>
                <a:srgbClr val="F3F3F3"/>
              </a:solidFill>
            </a:endParaRPr>
          </a:p>
          <a:p>
            <a:pPr indent="0" lvl="0" marL="0" rtl="0" algn="l">
              <a:spcBef>
                <a:spcPts val="1600"/>
              </a:spcBef>
              <a:spcAft>
                <a:spcPts val="1600"/>
              </a:spcAft>
              <a:buNone/>
            </a:pPr>
            <a:r>
              <a:t/>
            </a:r>
            <a:endParaRPr sz="2800">
              <a:solidFill>
                <a:srgbClr val="F3F3F3"/>
              </a:solidFill>
            </a:endParaRPr>
          </a:p>
        </p:txBody>
      </p:sp>
      <p:sp>
        <p:nvSpPr>
          <p:cNvPr id="140" name="Google Shape;140;p29"/>
          <p:cNvSpPr txBox="1"/>
          <p:nvPr>
            <p:ph idx="1" type="body"/>
          </p:nvPr>
        </p:nvSpPr>
        <p:spPr>
          <a:xfrm>
            <a:off x="4719750" y="1099350"/>
            <a:ext cx="3991200" cy="2944800"/>
          </a:xfrm>
          <a:prstGeom prst="rect">
            <a:avLst/>
          </a:prstGeom>
          <a:solidFill>
            <a:srgbClr val="43434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3F3F3"/>
                </a:solidFill>
                <a:latin typeface="Roboto Slab"/>
                <a:ea typeface="Roboto Slab"/>
                <a:cs typeface="Roboto Slab"/>
                <a:sym typeface="Roboto Slab"/>
              </a:rPr>
              <a:t>Efficiency</a:t>
            </a:r>
            <a:endParaRPr b="1" sz="2400">
              <a:solidFill>
                <a:srgbClr val="F3F3F3"/>
              </a:solidFill>
              <a:latin typeface="Roboto Slab"/>
              <a:ea typeface="Roboto Slab"/>
              <a:cs typeface="Roboto Slab"/>
              <a:sym typeface="Roboto Slab"/>
            </a:endParaRPr>
          </a:p>
          <a:p>
            <a:pPr indent="0" lvl="0" marL="0" rtl="0" algn="ctr">
              <a:spcBef>
                <a:spcPts val="0"/>
              </a:spcBef>
              <a:spcAft>
                <a:spcPts val="0"/>
              </a:spcAft>
              <a:buNone/>
            </a:pPr>
            <a:r>
              <a:rPr lang="en" sz="1400">
                <a:solidFill>
                  <a:srgbClr val="F3F3F3"/>
                </a:solidFill>
              </a:rPr>
              <a:t>Minimize waste of public resources</a:t>
            </a:r>
            <a:endParaRPr sz="1400">
              <a:solidFill>
                <a:srgbClr val="F3F3F3"/>
              </a:solidFill>
            </a:endParaRPr>
          </a:p>
          <a:p>
            <a:pPr indent="0" lvl="0" marL="0" rtl="0" algn="ctr">
              <a:spcBef>
                <a:spcPts val="0"/>
              </a:spcBef>
              <a:spcAft>
                <a:spcPts val="0"/>
              </a:spcAft>
              <a:buNone/>
            </a:pPr>
            <a:r>
              <a:t/>
            </a:r>
            <a:endParaRPr sz="1400">
              <a:solidFill>
                <a:srgbClr val="F3F3F3"/>
              </a:solidFill>
            </a:endParaRPr>
          </a:p>
          <a:p>
            <a:pPr indent="0" lvl="0" marL="0" rtl="0" algn="ctr">
              <a:spcBef>
                <a:spcPts val="0"/>
              </a:spcBef>
              <a:spcAft>
                <a:spcPts val="0"/>
              </a:spcAft>
              <a:buNone/>
            </a:pPr>
            <a:r>
              <a:rPr b="1" lang="en" sz="2400">
                <a:solidFill>
                  <a:srgbClr val="F3F3F3"/>
                </a:solidFill>
                <a:latin typeface="Roboto Slab"/>
                <a:ea typeface="Roboto Slab"/>
                <a:cs typeface="Roboto Slab"/>
                <a:sym typeface="Roboto Slab"/>
              </a:rPr>
              <a:t>Equity</a:t>
            </a:r>
            <a:endParaRPr b="1" sz="2400">
              <a:solidFill>
                <a:srgbClr val="F3F3F3"/>
              </a:solidFill>
              <a:latin typeface="Roboto Slab"/>
              <a:ea typeface="Roboto Slab"/>
              <a:cs typeface="Roboto Slab"/>
              <a:sym typeface="Roboto Slab"/>
            </a:endParaRPr>
          </a:p>
          <a:p>
            <a:pPr indent="0" lvl="0" marL="0" rtl="0" algn="ctr">
              <a:spcBef>
                <a:spcPts val="0"/>
              </a:spcBef>
              <a:spcAft>
                <a:spcPts val="0"/>
              </a:spcAft>
              <a:buNone/>
            </a:pPr>
            <a:r>
              <a:rPr lang="en" sz="1400">
                <a:solidFill>
                  <a:srgbClr val="F3F3F3"/>
                </a:solidFill>
              </a:rPr>
              <a:t>Consider who will be protected or targeted</a:t>
            </a:r>
            <a:endParaRPr sz="1400">
              <a:solidFill>
                <a:srgbClr val="F3F3F3"/>
              </a:solidFill>
            </a:endParaRPr>
          </a:p>
          <a:p>
            <a:pPr indent="0" lvl="0" marL="0" rtl="0" algn="ctr">
              <a:spcBef>
                <a:spcPts val="0"/>
              </a:spcBef>
              <a:spcAft>
                <a:spcPts val="0"/>
              </a:spcAft>
              <a:buNone/>
            </a:pPr>
            <a:r>
              <a:t/>
            </a:r>
            <a:endParaRPr sz="1400">
              <a:solidFill>
                <a:srgbClr val="F3F3F3"/>
              </a:solidFill>
            </a:endParaRPr>
          </a:p>
          <a:p>
            <a:pPr indent="0" lvl="0" marL="0" rtl="0" algn="ctr">
              <a:spcBef>
                <a:spcPts val="0"/>
              </a:spcBef>
              <a:spcAft>
                <a:spcPts val="0"/>
              </a:spcAft>
              <a:buNone/>
            </a:pPr>
            <a:r>
              <a:rPr b="1" lang="en" sz="2400">
                <a:solidFill>
                  <a:srgbClr val="E69138"/>
                </a:solidFill>
                <a:latin typeface="Roboto Slab"/>
                <a:ea typeface="Roboto Slab"/>
                <a:cs typeface="Roboto Slab"/>
                <a:sym typeface="Roboto Slab"/>
              </a:rPr>
              <a:t>Effectiveness</a:t>
            </a:r>
            <a:endParaRPr b="1" sz="2400">
              <a:solidFill>
                <a:srgbClr val="E69138"/>
              </a:solidFill>
              <a:latin typeface="Roboto Slab"/>
              <a:ea typeface="Roboto Slab"/>
              <a:cs typeface="Roboto Slab"/>
              <a:sym typeface="Roboto Slab"/>
            </a:endParaRPr>
          </a:p>
          <a:p>
            <a:pPr indent="0" lvl="0" marL="0" rtl="0" algn="ctr">
              <a:spcBef>
                <a:spcPts val="0"/>
              </a:spcBef>
              <a:spcAft>
                <a:spcPts val="0"/>
              </a:spcAft>
              <a:buNone/>
            </a:pPr>
            <a:r>
              <a:rPr lang="en" sz="1400">
                <a:solidFill>
                  <a:srgbClr val="E69138"/>
                </a:solidFill>
              </a:rPr>
              <a:t>Minimize impacts of violations</a:t>
            </a:r>
            <a:endParaRPr sz="2800">
              <a:solidFill>
                <a:srgbClr val="E69138"/>
              </a:solidFill>
            </a:endParaRPr>
          </a:p>
          <a:p>
            <a:pPr indent="0" lvl="0" marL="0" rtl="0" algn="ctr">
              <a:spcBef>
                <a:spcPts val="0"/>
              </a:spcBef>
              <a:spcAft>
                <a:spcPts val="0"/>
              </a:spcAft>
              <a:buNone/>
            </a:pPr>
            <a:r>
              <a:t/>
            </a:r>
            <a:endParaRPr sz="2800">
              <a:solidFill>
                <a:srgbClr val="F3F3F3"/>
              </a:solidFill>
            </a:endParaRPr>
          </a:p>
          <a:p>
            <a:pPr indent="0" lvl="0" marL="0" rtl="0" algn="l">
              <a:spcBef>
                <a:spcPts val="1600"/>
              </a:spcBef>
              <a:spcAft>
                <a:spcPts val="1600"/>
              </a:spcAft>
              <a:buNone/>
            </a:pPr>
            <a:r>
              <a:t/>
            </a:r>
            <a:endParaRPr sz="2800">
              <a:solidFill>
                <a:srgbClr val="F3F3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p:nvPr/>
        </p:nvSpPr>
        <p:spPr>
          <a:xfrm>
            <a:off x="6197525" y="2507025"/>
            <a:ext cx="2772300" cy="2166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46" name="Google Shape;146;p30"/>
          <p:cNvSpPr txBox="1"/>
          <p:nvPr>
            <p:ph type="title"/>
          </p:nvPr>
        </p:nvSpPr>
        <p:spPr>
          <a:xfrm>
            <a:off x="415350" y="461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Our Data: Choosing a Facility Type</a:t>
            </a:r>
            <a:endParaRPr b="1">
              <a:solidFill>
                <a:srgbClr val="FFFFFF"/>
              </a:solidFill>
            </a:endParaRPr>
          </a:p>
        </p:txBody>
      </p:sp>
      <p:sp>
        <p:nvSpPr>
          <p:cNvPr id="147" name="Google Shape;147;p30"/>
          <p:cNvSpPr txBox="1"/>
          <p:nvPr/>
        </p:nvSpPr>
        <p:spPr>
          <a:xfrm>
            <a:off x="205200" y="1173788"/>
            <a:ext cx="8733600" cy="119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a:ea typeface="Roboto"/>
                <a:cs typeface="Roboto"/>
                <a:sym typeface="Roboto"/>
              </a:rPr>
              <a:t>Our m</a:t>
            </a:r>
            <a:r>
              <a:rPr lang="en" sz="1800">
                <a:solidFill>
                  <a:srgbClr val="FFFFFF"/>
                </a:solidFill>
                <a:latin typeface="Roboto"/>
                <a:ea typeface="Roboto"/>
                <a:cs typeface="Roboto"/>
                <a:sym typeface="Roboto"/>
              </a:rPr>
              <a:t>ain source of data is inspection/violation records by the EPA to enforce RCRA.</a:t>
            </a:r>
            <a:endParaRPr sz="1800">
              <a:solidFill>
                <a:srgbClr val="FFFFFF"/>
              </a:solidFill>
              <a:latin typeface="Roboto"/>
              <a:ea typeface="Roboto"/>
              <a:cs typeface="Roboto"/>
              <a:sym typeface="Roboto"/>
            </a:endParaRPr>
          </a:p>
          <a:p>
            <a:pPr indent="0" lvl="0" marL="0" rtl="0" algn="l">
              <a:lnSpc>
                <a:spcPct val="115000"/>
              </a:lnSpc>
              <a:spcBef>
                <a:spcPts val="1600"/>
              </a:spcBef>
              <a:spcAft>
                <a:spcPts val="0"/>
              </a:spcAft>
              <a:buNone/>
            </a:pPr>
            <a:r>
              <a:rPr lang="en" sz="1800">
                <a:solidFill>
                  <a:srgbClr val="FFFFFF"/>
                </a:solidFill>
                <a:latin typeface="Roboto"/>
                <a:ea typeface="Roboto"/>
                <a:cs typeface="Roboto"/>
                <a:sym typeface="Roboto"/>
              </a:rPr>
              <a:t>Our project focuses on Large Quantity Generators (LQGs). This reflects perceived prioritization of EPA’s inspection process.</a:t>
            </a:r>
            <a:endParaRPr sz="1800">
              <a:solidFill>
                <a:srgbClr val="FFFFFF"/>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FFFFFF"/>
              </a:solidFill>
              <a:latin typeface="Roboto"/>
              <a:ea typeface="Roboto"/>
              <a:cs typeface="Roboto"/>
              <a:sym typeface="Roboto"/>
            </a:endParaRPr>
          </a:p>
        </p:txBody>
      </p:sp>
      <p:sp>
        <p:nvSpPr>
          <p:cNvPr id="148" name="Google Shape;148;p30"/>
          <p:cNvSpPr txBox="1"/>
          <p:nvPr/>
        </p:nvSpPr>
        <p:spPr>
          <a:xfrm>
            <a:off x="6490300" y="2802350"/>
            <a:ext cx="2400600" cy="13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a:ea typeface="Roboto"/>
                <a:cs typeface="Roboto"/>
                <a:sym typeface="Roboto"/>
              </a:rPr>
              <a:t>While only a third of facilities, </a:t>
            </a:r>
            <a:r>
              <a:rPr lang="en" sz="1600">
                <a:solidFill>
                  <a:srgbClr val="E69138"/>
                </a:solidFill>
                <a:latin typeface="Roboto"/>
                <a:ea typeface="Roboto"/>
                <a:cs typeface="Roboto"/>
                <a:sym typeface="Roboto"/>
              </a:rPr>
              <a:t>LQGs represent 60% of all inspections, </a:t>
            </a:r>
            <a:r>
              <a:rPr lang="en" sz="1600">
                <a:solidFill>
                  <a:srgbClr val="FFFFFF"/>
                </a:solidFill>
                <a:latin typeface="Roboto"/>
                <a:ea typeface="Roboto"/>
                <a:cs typeface="Roboto"/>
                <a:sym typeface="Roboto"/>
              </a:rPr>
              <a:t>the vast majority of public resources.</a:t>
            </a:r>
            <a:endParaRPr sz="1600">
              <a:solidFill>
                <a:srgbClr val="FFFFFF"/>
              </a:solidFill>
              <a:latin typeface="Roboto"/>
              <a:ea typeface="Roboto"/>
              <a:cs typeface="Roboto"/>
              <a:sym typeface="Roboto"/>
            </a:endParaRPr>
          </a:p>
        </p:txBody>
      </p:sp>
      <p:pic>
        <p:nvPicPr>
          <p:cNvPr id="149" name="Google Shape;149;p30"/>
          <p:cNvPicPr preferRelativeResize="0"/>
          <p:nvPr/>
        </p:nvPicPr>
        <p:blipFill rotWithShape="1">
          <a:blip r:embed="rId3">
            <a:alphaModFix/>
          </a:blip>
          <a:srcRect b="0" l="49241" r="0" t="0"/>
          <a:stretch/>
        </p:blipFill>
        <p:spPr>
          <a:xfrm>
            <a:off x="3034072" y="2612025"/>
            <a:ext cx="2689526" cy="2285950"/>
          </a:xfrm>
          <a:prstGeom prst="rect">
            <a:avLst/>
          </a:prstGeom>
          <a:noFill/>
          <a:ln>
            <a:noFill/>
          </a:ln>
        </p:spPr>
      </p:pic>
      <p:sp>
        <p:nvSpPr>
          <p:cNvPr id="150" name="Google Shape;150;p30"/>
          <p:cNvSpPr txBox="1"/>
          <p:nvPr/>
        </p:nvSpPr>
        <p:spPr>
          <a:xfrm>
            <a:off x="498775" y="3453375"/>
            <a:ext cx="4830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3F3F3"/>
                </a:solidFill>
              </a:rPr>
              <a:t>31%</a:t>
            </a:r>
            <a:endParaRPr sz="1000">
              <a:solidFill>
                <a:srgbClr val="F3F3F3"/>
              </a:solidFill>
            </a:endParaRPr>
          </a:p>
        </p:txBody>
      </p:sp>
      <p:pic>
        <p:nvPicPr>
          <p:cNvPr id="151" name="Google Shape;151;p30"/>
          <p:cNvPicPr preferRelativeResize="0"/>
          <p:nvPr/>
        </p:nvPicPr>
        <p:blipFill rotWithShape="1">
          <a:blip r:embed="rId3">
            <a:alphaModFix/>
          </a:blip>
          <a:srcRect b="0" l="0" r="50219" t="0"/>
          <a:stretch/>
        </p:blipFill>
        <p:spPr>
          <a:xfrm>
            <a:off x="157300" y="2612025"/>
            <a:ext cx="2637801" cy="2285950"/>
          </a:xfrm>
          <a:prstGeom prst="rect">
            <a:avLst/>
          </a:prstGeom>
          <a:noFill/>
          <a:ln>
            <a:noFill/>
          </a:ln>
        </p:spPr>
      </p:pic>
      <p:sp>
        <p:nvSpPr>
          <p:cNvPr id="152" name="Google Shape;152;p30"/>
          <p:cNvSpPr txBox="1"/>
          <p:nvPr/>
        </p:nvSpPr>
        <p:spPr>
          <a:xfrm>
            <a:off x="3644950" y="3618050"/>
            <a:ext cx="4830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3F3F3"/>
                </a:solidFill>
              </a:rPr>
              <a:t>60</a:t>
            </a:r>
            <a:r>
              <a:rPr lang="en" sz="1000">
                <a:solidFill>
                  <a:srgbClr val="F3F3F3"/>
                </a:solidFill>
              </a:rPr>
              <a:t>%</a:t>
            </a:r>
            <a:endParaRPr sz="1000">
              <a:solidFill>
                <a:srgbClr val="F3F3F3"/>
              </a:solidFill>
            </a:endParaRPr>
          </a:p>
        </p:txBody>
      </p:sp>
      <p:sp>
        <p:nvSpPr>
          <p:cNvPr id="153" name="Google Shape;153;p30"/>
          <p:cNvSpPr txBox="1"/>
          <p:nvPr/>
        </p:nvSpPr>
        <p:spPr>
          <a:xfrm>
            <a:off x="415350" y="3528075"/>
            <a:ext cx="4830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3F3F3"/>
                </a:solidFill>
              </a:rPr>
              <a:t>31</a:t>
            </a:r>
            <a:r>
              <a:rPr lang="en" sz="1000">
                <a:solidFill>
                  <a:srgbClr val="F3F3F3"/>
                </a:solidFill>
              </a:rPr>
              <a:t>%</a:t>
            </a:r>
            <a:endParaRPr sz="1000">
              <a:solidFill>
                <a:srgbClr val="F3F3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Inspections and Violations (2009-2014)</a:t>
            </a:r>
            <a:endParaRPr b="1">
              <a:solidFill>
                <a:srgbClr val="FFFFFF"/>
              </a:solidFill>
            </a:endParaRPr>
          </a:p>
        </p:txBody>
      </p:sp>
      <p:sp>
        <p:nvSpPr>
          <p:cNvPr id="159" name="Google Shape;159;p31"/>
          <p:cNvSpPr txBox="1"/>
          <p:nvPr/>
        </p:nvSpPr>
        <p:spPr>
          <a:xfrm>
            <a:off x="5631850" y="1489825"/>
            <a:ext cx="3159900" cy="30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60" name="Google Shape;160;p31"/>
          <p:cNvSpPr txBox="1"/>
          <p:nvPr/>
        </p:nvSpPr>
        <p:spPr>
          <a:xfrm>
            <a:off x="431175" y="1064100"/>
            <a:ext cx="6006600" cy="8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F3F3"/>
                </a:solidFill>
              </a:rPr>
              <a:t>Our time period of interest coincides with the recording of NYSDEC waste information and available ACS information at the county level.</a:t>
            </a:r>
            <a:endParaRPr sz="1800">
              <a:solidFill>
                <a:srgbClr val="F3F3F3"/>
              </a:solidFill>
            </a:endParaRPr>
          </a:p>
        </p:txBody>
      </p:sp>
      <p:grpSp>
        <p:nvGrpSpPr>
          <p:cNvPr id="161" name="Google Shape;161;p31"/>
          <p:cNvGrpSpPr/>
          <p:nvPr/>
        </p:nvGrpSpPr>
        <p:grpSpPr>
          <a:xfrm>
            <a:off x="6877532" y="2928853"/>
            <a:ext cx="1854000" cy="1737198"/>
            <a:chOff x="7048140" y="2573999"/>
            <a:chExt cx="1854000" cy="1854000"/>
          </a:xfrm>
        </p:grpSpPr>
        <p:sp>
          <p:nvSpPr>
            <p:cNvPr id="162" name="Google Shape;162;p31"/>
            <p:cNvSpPr/>
            <p:nvPr/>
          </p:nvSpPr>
          <p:spPr>
            <a:xfrm>
              <a:off x="7048140" y="2573999"/>
              <a:ext cx="1854000" cy="1854000"/>
            </a:xfrm>
            <a:prstGeom prst="ellipse">
              <a:avLst/>
            </a:prstGeom>
            <a:solidFill>
              <a:srgbClr val="B45F06">
                <a:alpha val="46330"/>
              </a:srgbClr>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txBox="1"/>
            <p:nvPr/>
          </p:nvSpPr>
          <p:spPr>
            <a:xfrm>
              <a:off x="7737688" y="3260328"/>
              <a:ext cx="1075200" cy="572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FFFFFF"/>
                  </a:solidFill>
                  <a:latin typeface="Roboto"/>
                  <a:ea typeface="Roboto"/>
                  <a:cs typeface="Roboto"/>
                  <a:sym typeface="Roboto"/>
                </a:rPr>
                <a:t> ACS County Data</a:t>
              </a:r>
              <a:endParaRPr sz="1100">
                <a:solidFill>
                  <a:srgbClr val="FFFFFF"/>
                </a:solidFill>
                <a:latin typeface="Roboto"/>
                <a:ea typeface="Roboto"/>
                <a:cs typeface="Roboto"/>
                <a:sym typeface="Roboto"/>
              </a:endParaRPr>
            </a:p>
          </p:txBody>
        </p:sp>
      </p:grpSp>
      <p:grpSp>
        <p:nvGrpSpPr>
          <p:cNvPr id="164" name="Google Shape;164;p31"/>
          <p:cNvGrpSpPr/>
          <p:nvPr/>
        </p:nvGrpSpPr>
        <p:grpSpPr>
          <a:xfrm>
            <a:off x="5631865" y="2928844"/>
            <a:ext cx="1854000" cy="1737198"/>
            <a:chOff x="2986712" y="2158374"/>
            <a:chExt cx="1854000" cy="1854000"/>
          </a:xfrm>
        </p:grpSpPr>
        <p:sp>
          <p:nvSpPr>
            <p:cNvPr id="165" name="Google Shape;165;p31"/>
            <p:cNvSpPr/>
            <p:nvPr/>
          </p:nvSpPr>
          <p:spPr>
            <a:xfrm>
              <a:off x="2986712" y="2158374"/>
              <a:ext cx="1854000" cy="1854000"/>
            </a:xfrm>
            <a:prstGeom prst="ellipse">
              <a:avLst/>
            </a:prstGeom>
            <a:solidFill>
              <a:srgbClr val="B45F06">
                <a:alpha val="46330"/>
              </a:srgbClr>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1"/>
            <p:cNvSpPr txBox="1"/>
            <p:nvPr/>
          </p:nvSpPr>
          <p:spPr>
            <a:xfrm>
              <a:off x="3098375" y="2914218"/>
              <a:ext cx="1075200" cy="669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FFFFFF"/>
                  </a:solidFill>
                  <a:latin typeface="Roboto"/>
                  <a:ea typeface="Roboto"/>
                  <a:cs typeface="Roboto"/>
                  <a:sym typeface="Roboto"/>
                </a:rPr>
                <a:t>Currently Active LQGs</a:t>
              </a:r>
              <a:endParaRPr sz="1100">
                <a:solidFill>
                  <a:srgbClr val="FFFFFF"/>
                </a:solidFill>
                <a:latin typeface="Roboto"/>
                <a:ea typeface="Roboto"/>
                <a:cs typeface="Roboto"/>
                <a:sym typeface="Roboto"/>
              </a:endParaRPr>
            </a:p>
          </p:txBody>
        </p:sp>
      </p:grpSp>
      <p:grpSp>
        <p:nvGrpSpPr>
          <p:cNvPr id="167" name="Google Shape;167;p31"/>
          <p:cNvGrpSpPr/>
          <p:nvPr/>
        </p:nvGrpSpPr>
        <p:grpSpPr>
          <a:xfrm>
            <a:off x="6348547" y="1989342"/>
            <a:ext cx="1854000" cy="1737198"/>
            <a:chOff x="3656844" y="1382039"/>
            <a:chExt cx="1854000" cy="1854000"/>
          </a:xfrm>
        </p:grpSpPr>
        <p:sp>
          <p:nvSpPr>
            <p:cNvPr id="168" name="Google Shape;168;p31"/>
            <p:cNvSpPr/>
            <p:nvPr/>
          </p:nvSpPr>
          <p:spPr>
            <a:xfrm>
              <a:off x="3656844" y="1382039"/>
              <a:ext cx="1854000" cy="1854000"/>
            </a:xfrm>
            <a:prstGeom prst="ellipse">
              <a:avLst/>
            </a:prstGeom>
            <a:solidFill>
              <a:srgbClr val="B45F06">
                <a:alpha val="46330"/>
              </a:srgbClr>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1"/>
            <p:cNvSpPr txBox="1"/>
            <p:nvPr/>
          </p:nvSpPr>
          <p:spPr>
            <a:xfrm>
              <a:off x="3938562" y="1622672"/>
              <a:ext cx="1290600" cy="52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FFFFFF"/>
                  </a:solidFill>
                  <a:latin typeface="Roboto"/>
                  <a:ea typeface="Roboto"/>
                  <a:cs typeface="Roboto"/>
                  <a:sym typeface="Roboto"/>
                </a:rPr>
                <a:t>NYSDEC Waste Reports</a:t>
              </a:r>
              <a:endParaRPr sz="1100">
                <a:solidFill>
                  <a:srgbClr val="FFFFFF"/>
                </a:solidFill>
                <a:latin typeface="Roboto"/>
                <a:ea typeface="Roboto"/>
                <a:cs typeface="Roboto"/>
                <a:sym typeface="Roboto"/>
              </a:endParaRPr>
            </a:p>
          </p:txBody>
        </p:sp>
      </p:grpSp>
      <p:sp>
        <p:nvSpPr>
          <p:cNvPr id="170" name="Google Shape;170;p31"/>
          <p:cNvSpPr/>
          <p:nvPr/>
        </p:nvSpPr>
        <p:spPr>
          <a:xfrm>
            <a:off x="7112799" y="3407531"/>
            <a:ext cx="198000" cy="1854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31"/>
          <p:cNvPicPr preferRelativeResize="0"/>
          <p:nvPr/>
        </p:nvPicPr>
        <p:blipFill>
          <a:blip r:embed="rId3">
            <a:alphaModFix/>
          </a:blip>
          <a:stretch>
            <a:fillRect/>
          </a:stretch>
        </p:blipFill>
        <p:spPr>
          <a:xfrm>
            <a:off x="431175" y="2608650"/>
            <a:ext cx="4901825" cy="205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p:nvPr/>
        </p:nvSpPr>
        <p:spPr>
          <a:xfrm>
            <a:off x="0" y="1184700"/>
            <a:ext cx="9144000" cy="395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ML Formulation</a:t>
            </a:r>
            <a:endParaRPr b="1">
              <a:solidFill>
                <a:srgbClr val="FFFFFF"/>
              </a:solidFill>
            </a:endParaRPr>
          </a:p>
        </p:txBody>
      </p:sp>
      <p:sp>
        <p:nvSpPr>
          <p:cNvPr id="178" name="Google Shape;178;p32"/>
          <p:cNvSpPr txBox="1"/>
          <p:nvPr>
            <p:ph idx="1" type="body"/>
          </p:nvPr>
        </p:nvSpPr>
        <p:spPr>
          <a:xfrm>
            <a:off x="288900" y="1323400"/>
            <a:ext cx="76821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F3F3F3"/>
              </a:buClr>
              <a:buSzPts val="2200"/>
              <a:buChar char="●"/>
            </a:pPr>
            <a:r>
              <a:rPr b="1" lang="en" sz="2200">
                <a:solidFill>
                  <a:srgbClr val="F3F3F3"/>
                </a:solidFill>
              </a:rPr>
              <a:t>Our </a:t>
            </a:r>
            <a:r>
              <a:rPr b="1" lang="en" sz="2200">
                <a:solidFill>
                  <a:srgbClr val="F3F3F3"/>
                </a:solidFill>
              </a:rPr>
              <a:t>Cohort (rows): </a:t>
            </a:r>
            <a:endParaRPr b="1" sz="2200">
              <a:solidFill>
                <a:srgbClr val="F3F3F3"/>
              </a:solidFill>
            </a:endParaRPr>
          </a:p>
          <a:p>
            <a:pPr indent="-368300" lvl="1" marL="914400" rtl="0" algn="l">
              <a:spcBef>
                <a:spcPts val="0"/>
              </a:spcBef>
              <a:spcAft>
                <a:spcPts val="0"/>
              </a:spcAft>
              <a:buClr>
                <a:srgbClr val="F3F3F3"/>
              </a:buClr>
              <a:buSzPts val="2200"/>
              <a:buChar char="○"/>
            </a:pPr>
            <a:r>
              <a:rPr lang="en" sz="2200">
                <a:solidFill>
                  <a:srgbClr val="F3F3F3"/>
                </a:solidFill>
              </a:rPr>
              <a:t>9,172 LQGs active in 2017</a:t>
            </a:r>
            <a:endParaRPr sz="2200">
              <a:solidFill>
                <a:srgbClr val="F3F3F3"/>
              </a:solidFill>
            </a:endParaRPr>
          </a:p>
          <a:p>
            <a:pPr indent="-368300" lvl="1" marL="914400" rtl="0" algn="l">
              <a:spcBef>
                <a:spcPts val="0"/>
              </a:spcBef>
              <a:spcAft>
                <a:spcPts val="0"/>
              </a:spcAft>
              <a:buClr>
                <a:srgbClr val="F3F3F3"/>
              </a:buClr>
              <a:buSzPts val="2200"/>
              <a:buChar char="○"/>
            </a:pPr>
            <a:r>
              <a:rPr lang="en" sz="2200">
                <a:solidFill>
                  <a:srgbClr val="F3F3F3"/>
                </a:solidFill>
              </a:rPr>
              <a:t>Data includes all activity from 2009-2014</a:t>
            </a:r>
            <a:endParaRPr b="1" sz="2200">
              <a:solidFill>
                <a:srgbClr val="F3F3F3"/>
              </a:solidFill>
            </a:endParaRPr>
          </a:p>
          <a:p>
            <a:pPr indent="-368300" lvl="0" marL="457200" rtl="0" algn="l">
              <a:spcBef>
                <a:spcPts val="0"/>
              </a:spcBef>
              <a:spcAft>
                <a:spcPts val="0"/>
              </a:spcAft>
              <a:buClr>
                <a:srgbClr val="F3F3F3"/>
              </a:buClr>
              <a:buSzPts val="2200"/>
              <a:buChar char="●"/>
            </a:pPr>
            <a:r>
              <a:rPr b="1" lang="en" sz="2200">
                <a:solidFill>
                  <a:srgbClr val="F3F3F3"/>
                </a:solidFill>
              </a:rPr>
              <a:t>Task (labels): </a:t>
            </a:r>
            <a:r>
              <a:rPr lang="en" sz="2200">
                <a:solidFill>
                  <a:srgbClr val="F3F3F3"/>
                </a:solidFill>
              </a:rPr>
              <a:t>Predict if a facility will commit </a:t>
            </a:r>
            <a:r>
              <a:rPr i="1" lang="en" sz="2200">
                <a:solidFill>
                  <a:srgbClr val="F3F3F3"/>
                </a:solidFill>
              </a:rPr>
              <a:t>at least one violation</a:t>
            </a:r>
            <a:r>
              <a:rPr lang="en" sz="2200">
                <a:solidFill>
                  <a:srgbClr val="F3F3F3"/>
                </a:solidFill>
              </a:rPr>
              <a:t> in a given year</a:t>
            </a:r>
            <a:endParaRPr sz="2200">
              <a:solidFill>
                <a:srgbClr val="F3F3F3"/>
              </a:solidFill>
            </a:endParaRPr>
          </a:p>
        </p:txBody>
      </p:sp>
      <p:pic>
        <p:nvPicPr>
          <p:cNvPr id="179" name="Google Shape;179;p32"/>
          <p:cNvPicPr preferRelativeResize="0"/>
          <p:nvPr/>
        </p:nvPicPr>
        <p:blipFill rotWithShape="1">
          <a:blip r:embed="rId3">
            <a:alphaModFix/>
          </a:blip>
          <a:srcRect b="33497" l="0" r="0" t="0"/>
          <a:stretch/>
        </p:blipFill>
        <p:spPr>
          <a:xfrm>
            <a:off x="5715000" y="5519325"/>
            <a:ext cx="3429000" cy="2280350"/>
          </a:xfrm>
          <a:prstGeom prst="rect">
            <a:avLst/>
          </a:prstGeom>
          <a:noFill/>
          <a:ln>
            <a:noFill/>
          </a:ln>
        </p:spPr>
      </p:pic>
      <p:pic>
        <p:nvPicPr>
          <p:cNvPr id="180" name="Google Shape;180;p32"/>
          <p:cNvPicPr preferRelativeResize="0"/>
          <p:nvPr/>
        </p:nvPicPr>
        <p:blipFill>
          <a:blip r:embed="rId4">
            <a:alphaModFix/>
          </a:blip>
          <a:stretch>
            <a:fillRect/>
          </a:stretch>
        </p:blipFill>
        <p:spPr>
          <a:xfrm>
            <a:off x="7485350" y="3484850"/>
            <a:ext cx="1658650" cy="1658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3F3F3"/>
                </a:solidFill>
              </a:rPr>
              <a:t>Model Fe</a:t>
            </a:r>
            <a:r>
              <a:rPr b="1" lang="en">
                <a:solidFill>
                  <a:srgbClr val="F3F3F3"/>
                </a:solidFill>
              </a:rPr>
              <a:t>atures </a:t>
            </a:r>
            <a:endParaRPr b="1">
              <a:solidFill>
                <a:srgbClr val="F3F3F3"/>
              </a:solidFill>
            </a:endParaRPr>
          </a:p>
        </p:txBody>
      </p:sp>
      <p:graphicFrame>
        <p:nvGraphicFramePr>
          <p:cNvPr id="186" name="Google Shape;186;p33"/>
          <p:cNvGraphicFramePr/>
          <p:nvPr/>
        </p:nvGraphicFramePr>
        <p:xfrm>
          <a:off x="311688" y="1331138"/>
          <a:ext cx="3000000" cy="3000000"/>
        </p:xfrm>
        <a:graphic>
          <a:graphicData uri="http://schemas.openxmlformats.org/drawingml/2006/table">
            <a:tbl>
              <a:tblPr>
                <a:noFill/>
                <a:tableStyleId>{A4D227CC-58A6-4169-ADD9-680DC9E22EEE}</a:tableStyleId>
              </a:tblPr>
              <a:tblGrid>
                <a:gridCol w="2380525"/>
                <a:gridCol w="1916925"/>
                <a:gridCol w="4278325"/>
              </a:tblGrid>
              <a:tr h="759125">
                <a:tc>
                  <a:txBody>
                    <a:bodyPr/>
                    <a:lstStyle/>
                    <a:p>
                      <a:pPr indent="0" lvl="0" marL="0" rtl="0" algn="l">
                        <a:spcBef>
                          <a:spcPts val="0"/>
                        </a:spcBef>
                        <a:spcAft>
                          <a:spcPts val="0"/>
                        </a:spcAft>
                        <a:buNone/>
                      </a:pPr>
                      <a:r>
                        <a:rPr lang="en">
                          <a:solidFill>
                            <a:srgbClr val="F3F3F3"/>
                          </a:solidFill>
                          <a:latin typeface="Roboto Slab"/>
                          <a:ea typeface="Roboto Slab"/>
                          <a:cs typeface="Roboto Slab"/>
                          <a:sym typeface="Roboto Slab"/>
                        </a:rPr>
                        <a:t>Feature Group</a:t>
                      </a:r>
                      <a:endParaRPr>
                        <a:solidFill>
                          <a:srgbClr val="F3F3F3"/>
                        </a:solidFill>
                        <a:latin typeface="Roboto Slab"/>
                        <a:ea typeface="Roboto Slab"/>
                        <a:cs typeface="Roboto Slab"/>
                        <a:sym typeface="Roboto Slab"/>
                      </a:endParaRPr>
                    </a:p>
                  </a:txBody>
                  <a:tcPr marT="91425" marB="91425" marR="91425" marL="91425">
                    <a:solidFill>
                      <a:srgbClr val="434343"/>
                    </a:solidFill>
                  </a:tcPr>
                </a:tc>
                <a:tc>
                  <a:txBody>
                    <a:bodyPr/>
                    <a:lstStyle/>
                    <a:p>
                      <a:pPr indent="0" lvl="0" marL="0" rtl="0" algn="l">
                        <a:spcBef>
                          <a:spcPts val="0"/>
                        </a:spcBef>
                        <a:spcAft>
                          <a:spcPts val="0"/>
                        </a:spcAft>
                        <a:buNone/>
                      </a:pPr>
                      <a:r>
                        <a:rPr lang="en">
                          <a:solidFill>
                            <a:srgbClr val="F3F3F3"/>
                          </a:solidFill>
                          <a:latin typeface="Roboto Slab"/>
                          <a:ea typeface="Roboto Slab"/>
                          <a:cs typeface="Roboto Slab"/>
                          <a:sym typeface="Roboto Slab"/>
                        </a:rPr>
                        <a:t>Generalizable to never-inspected facilities </a:t>
                      </a:r>
                      <a:endParaRPr>
                        <a:solidFill>
                          <a:srgbClr val="F3F3F3"/>
                        </a:solidFill>
                        <a:latin typeface="Roboto Slab"/>
                        <a:ea typeface="Roboto Slab"/>
                        <a:cs typeface="Roboto Slab"/>
                        <a:sym typeface="Roboto Slab"/>
                      </a:endParaRPr>
                    </a:p>
                  </a:txBody>
                  <a:tcPr marT="91425" marB="91425" marR="91425" marL="91425">
                    <a:solidFill>
                      <a:srgbClr val="434343"/>
                    </a:solidFill>
                  </a:tcPr>
                </a:tc>
                <a:tc>
                  <a:txBody>
                    <a:bodyPr/>
                    <a:lstStyle/>
                    <a:p>
                      <a:pPr indent="0" lvl="0" marL="0" rtl="0" algn="l">
                        <a:spcBef>
                          <a:spcPts val="0"/>
                        </a:spcBef>
                        <a:spcAft>
                          <a:spcPts val="0"/>
                        </a:spcAft>
                        <a:buNone/>
                      </a:pPr>
                      <a:r>
                        <a:rPr lang="en">
                          <a:solidFill>
                            <a:srgbClr val="F3F3F3"/>
                          </a:solidFill>
                          <a:latin typeface="Roboto Slab"/>
                          <a:ea typeface="Roboto Slab"/>
                          <a:cs typeface="Roboto Slab"/>
                          <a:sym typeface="Roboto Slab"/>
                        </a:rPr>
                        <a:t>Examples</a:t>
                      </a:r>
                      <a:endParaRPr>
                        <a:solidFill>
                          <a:srgbClr val="F3F3F3"/>
                        </a:solidFill>
                        <a:latin typeface="Roboto Slab"/>
                        <a:ea typeface="Roboto Slab"/>
                        <a:cs typeface="Roboto Slab"/>
                        <a:sym typeface="Roboto Slab"/>
                      </a:endParaRPr>
                    </a:p>
                  </a:txBody>
                  <a:tcPr marT="91425" marB="91425" marR="91425" marL="91425">
                    <a:solidFill>
                      <a:srgbClr val="434343"/>
                    </a:solidFill>
                  </a:tcPr>
                </a:tc>
              </a:tr>
              <a:tr h="702425">
                <a:tc>
                  <a:txBody>
                    <a:bodyPr/>
                    <a:lstStyle/>
                    <a:p>
                      <a:pPr indent="0" lvl="0" marL="0" rtl="0" algn="l">
                        <a:spcBef>
                          <a:spcPts val="0"/>
                        </a:spcBef>
                        <a:spcAft>
                          <a:spcPts val="0"/>
                        </a:spcAft>
                        <a:buNone/>
                      </a:pPr>
                      <a:r>
                        <a:rPr b="1" lang="en">
                          <a:solidFill>
                            <a:srgbClr val="F3F3F3"/>
                          </a:solidFill>
                        </a:rPr>
                        <a:t>Inspection History</a:t>
                      </a:r>
                      <a:endParaRPr b="1">
                        <a:solidFill>
                          <a:srgbClr val="F3F3F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lang="en">
                          <a:solidFill>
                            <a:srgbClr val="F3F3F3"/>
                          </a:solidFill>
                        </a:rPr>
                        <a:t>No</a:t>
                      </a:r>
                      <a:endParaRPr>
                        <a:solidFill>
                          <a:srgbClr val="F3F3F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lang="en">
                          <a:solidFill>
                            <a:srgbClr val="F3F3F3"/>
                          </a:solidFill>
                        </a:rPr>
                        <a:t>Presence of Inspection/violation in the last year, </a:t>
                      </a:r>
                      <a:r>
                        <a:rPr lang="en">
                          <a:solidFill>
                            <a:srgbClr val="F3F3F3"/>
                          </a:solidFill>
                        </a:rPr>
                        <a:t>number of inspections/violations in previous k(=5) years</a:t>
                      </a:r>
                      <a:endParaRPr>
                        <a:solidFill>
                          <a:srgbClr val="F3F3F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666666"/>
                    </a:solidFill>
                  </a:tcPr>
                </a:tc>
              </a:tr>
              <a:tr h="602775">
                <a:tc>
                  <a:txBody>
                    <a:bodyPr/>
                    <a:lstStyle/>
                    <a:p>
                      <a:pPr indent="0" lvl="0" marL="0" rtl="0" algn="l">
                        <a:spcBef>
                          <a:spcPts val="0"/>
                        </a:spcBef>
                        <a:spcAft>
                          <a:spcPts val="0"/>
                        </a:spcAft>
                        <a:buNone/>
                      </a:pPr>
                      <a:r>
                        <a:rPr b="1" lang="en">
                          <a:solidFill>
                            <a:srgbClr val="F3F3F3"/>
                          </a:solidFill>
                        </a:rPr>
                        <a:t>Waste Codes</a:t>
                      </a:r>
                      <a:endParaRPr b="1">
                        <a:solidFill>
                          <a:srgbClr val="F3F3F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lang="en">
                          <a:solidFill>
                            <a:srgbClr val="F3F3F3"/>
                          </a:solidFill>
                        </a:rPr>
                        <a:t>Yes</a:t>
                      </a:r>
                      <a:endParaRPr>
                        <a:solidFill>
                          <a:srgbClr val="F3F3F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lang="en">
                          <a:solidFill>
                            <a:srgbClr val="F3F3F3"/>
                          </a:solidFill>
                        </a:rPr>
                        <a:t>Type and quantity of waste generated</a:t>
                      </a:r>
                      <a:endParaRPr>
                        <a:solidFill>
                          <a:srgbClr val="F3F3F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666666"/>
                    </a:solidFill>
                  </a:tcPr>
                </a:tc>
              </a:tr>
              <a:tr h="602775">
                <a:tc>
                  <a:txBody>
                    <a:bodyPr/>
                    <a:lstStyle/>
                    <a:p>
                      <a:pPr indent="0" lvl="0" marL="0" rtl="0" algn="l">
                        <a:spcBef>
                          <a:spcPts val="0"/>
                        </a:spcBef>
                        <a:spcAft>
                          <a:spcPts val="0"/>
                        </a:spcAft>
                        <a:buNone/>
                      </a:pPr>
                      <a:r>
                        <a:rPr b="1" lang="en">
                          <a:solidFill>
                            <a:srgbClr val="F3F3F3"/>
                          </a:solidFill>
                        </a:rPr>
                        <a:t>NAICS Code</a:t>
                      </a:r>
                      <a:endParaRPr b="1">
                        <a:solidFill>
                          <a:srgbClr val="F3F3F3"/>
                        </a:solidFill>
                      </a:endParaRPr>
                    </a:p>
                  </a:txBody>
                  <a:tcPr marT="91425" marB="91425" marR="91425" marL="91425">
                    <a:lnT cap="flat" cmpd="sng" w="9525">
                      <a:solidFill>
                        <a:srgbClr val="9E9E9E"/>
                      </a:solidFill>
                      <a:prstDash val="solid"/>
                      <a:round/>
                      <a:headEnd len="sm" w="sm" type="none"/>
                      <a:tailEnd len="sm" w="sm" type="none"/>
                    </a:lnT>
                    <a:solidFill>
                      <a:srgbClr val="666666"/>
                    </a:solidFill>
                  </a:tcPr>
                </a:tc>
                <a:tc>
                  <a:txBody>
                    <a:bodyPr/>
                    <a:lstStyle/>
                    <a:p>
                      <a:pPr indent="0" lvl="0" marL="0" rtl="0" algn="l">
                        <a:spcBef>
                          <a:spcPts val="0"/>
                        </a:spcBef>
                        <a:spcAft>
                          <a:spcPts val="0"/>
                        </a:spcAft>
                        <a:buNone/>
                      </a:pPr>
                      <a:r>
                        <a:rPr lang="en">
                          <a:solidFill>
                            <a:srgbClr val="F3F3F3"/>
                          </a:solidFill>
                        </a:rPr>
                        <a:t>Yes</a:t>
                      </a:r>
                      <a:endParaRPr>
                        <a:solidFill>
                          <a:srgbClr val="F3F3F3"/>
                        </a:solidFill>
                      </a:endParaRPr>
                    </a:p>
                  </a:txBody>
                  <a:tcPr marT="91425" marB="91425" marR="91425" marL="91425">
                    <a:lnT cap="flat" cmpd="sng" w="9525">
                      <a:solidFill>
                        <a:srgbClr val="9E9E9E"/>
                      </a:solidFill>
                      <a:prstDash val="solid"/>
                      <a:round/>
                      <a:headEnd len="sm" w="sm" type="none"/>
                      <a:tailEnd len="sm" w="sm" type="none"/>
                    </a:lnT>
                    <a:solidFill>
                      <a:srgbClr val="666666"/>
                    </a:solidFill>
                  </a:tcPr>
                </a:tc>
                <a:tc>
                  <a:txBody>
                    <a:bodyPr/>
                    <a:lstStyle/>
                    <a:p>
                      <a:pPr indent="0" lvl="0" marL="0" rtl="0" algn="l">
                        <a:spcBef>
                          <a:spcPts val="0"/>
                        </a:spcBef>
                        <a:spcAft>
                          <a:spcPts val="0"/>
                        </a:spcAft>
                        <a:buNone/>
                      </a:pPr>
                      <a:r>
                        <a:rPr lang="en">
                          <a:solidFill>
                            <a:srgbClr val="F3F3F3"/>
                          </a:solidFill>
                        </a:rPr>
                        <a:t>Industry</a:t>
                      </a:r>
                      <a:endParaRPr>
                        <a:solidFill>
                          <a:srgbClr val="F3F3F3"/>
                        </a:solidFill>
                      </a:endParaRPr>
                    </a:p>
                  </a:txBody>
                  <a:tcPr marT="91425" marB="91425" marR="91425" marL="91425">
                    <a:lnT cap="flat" cmpd="sng" w="9525">
                      <a:solidFill>
                        <a:srgbClr val="9E9E9E"/>
                      </a:solidFill>
                      <a:prstDash val="solid"/>
                      <a:round/>
                      <a:headEnd len="sm" w="sm" type="none"/>
                      <a:tailEnd len="sm" w="sm" type="none"/>
                    </a:lnT>
                    <a:solidFill>
                      <a:srgbClr val="666666"/>
                    </a:solidFill>
                  </a:tcPr>
                </a:tc>
              </a:tr>
              <a:tr h="702425">
                <a:tc>
                  <a:txBody>
                    <a:bodyPr/>
                    <a:lstStyle/>
                    <a:p>
                      <a:pPr indent="0" lvl="0" marL="0" rtl="0" algn="l">
                        <a:spcBef>
                          <a:spcPts val="0"/>
                        </a:spcBef>
                        <a:spcAft>
                          <a:spcPts val="0"/>
                        </a:spcAft>
                        <a:buNone/>
                      </a:pPr>
                      <a:r>
                        <a:rPr b="1" lang="en">
                          <a:solidFill>
                            <a:srgbClr val="F3F3F3"/>
                          </a:solidFill>
                        </a:rPr>
                        <a:t>ACS Features</a:t>
                      </a:r>
                      <a:endParaRPr b="1">
                        <a:solidFill>
                          <a:srgbClr val="F3F3F3"/>
                        </a:solidFill>
                      </a:endParaRPr>
                    </a:p>
                  </a:txBody>
                  <a:tcPr marT="91425" marB="91425" marR="91425" marL="91425">
                    <a:solidFill>
                      <a:srgbClr val="666666"/>
                    </a:solidFill>
                  </a:tcPr>
                </a:tc>
                <a:tc>
                  <a:txBody>
                    <a:bodyPr/>
                    <a:lstStyle/>
                    <a:p>
                      <a:pPr indent="0" lvl="0" marL="0" rtl="0" algn="l">
                        <a:spcBef>
                          <a:spcPts val="0"/>
                        </a:spcBef>
                        <a:spcAft>
                          <a:spcPts val="0"/>
                        </a:spcAft>
                        <a:buNone/>
                      </a:pPr>
                      <a:r>
                        <a:rPr lang="en">
                          <a:solidFill>
                            <a:srgbClr val="F3F3F3"/>
                          </a:solidFill>
                        </a:rPr>
                        <a:t>Yes</a:t>
                      </a:r>
                      <a:endParaRPr>
                        <a:solidFill>
                          <a:srgbClr val="F3F3F3"/>
                        </a:solidFill>
                      </a:endParaRPr>
                    </a:p>
                  </a:txBody>
                  <a:tcPr marT="91425" marB="91425" marR="91425" marL="91425">
                    <a:solidFill>
                      <a:srgbClr val="666666"/>
                    </a:solidFill>
                  </a:tcPr>
                </a:tc>
                <a:tc>
                  <a:txBody>
                    <a:bodyPr/>
                    <a:lstStyle/>
                    <a:p>
                      <a:pPr indent="0" lvl="0" marL="0" rtl="0" algn="l">
                        <a:spcBef>
                          <a:spcPts val="0"/>
                        </a:spcBef>
                        <a:spcAft>
                          <a:spcPts val="0"/>
                        </a:spcAft>
                        <a:buNone/>
                      </a:pPr>
                      <a:r>
                        <a:rPr lang="en">
                          <a:solidFill>
                            <a:srgbClr val="F3F3F3"/>
                          </a:solidFill>
                        </a:rPr>
                        <a:t>Population density, median income, poverty status, heating and fuel consumption, structure year</a:t>
                      </a:r>
                      <a:endParaRPr>
                        <a:solidFill>
                          <a:srgbClr val="F3F3F3"/>
                        </a:solidFill>
                      </a:endParaRPr>
                    </a:p>
                  </a:txBody>
                  <a:tcPr marT="91425" marB="91425" marR="91425" marL="91425">
                    <a:solidFill>
                      <a:srgbClr val="666666"/>
                    </a:solidFill>
                  </a:tcPr>
                </a:tc>
              </a:tr>
            </a:tbl>
          </a:graphicData>
        </a:graphic>
      </p:graphicFrame>
      <p:sp>
        <p:nvSpPr>
          <p:cNvPr id="187" name="Google Shape;187;p33"/>
          <p:cNvSpPr/>
          <p:nvPr/>
        </p:nvSpPr>
        <p:spPr>
          <a:xfrm>
            <a:off x="7081125" y="331175"/>
            <a:ext cx="1543800" cy="800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45F06"/>
                </a:solidFill>
              </a:rPr>
              <a:t>193 Total Features</a:t>
            </a:r>
            <a:endParaRPr b="1">
              <a:solidFill>
                <a:srgbClr val="B45F0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